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75"/>
  </p:notesMasterIdLst>
  <p:sldIdLst>
    <p:sldId id="298" r:id="rId2"/>
    <p:sldId id="497" r:id="rId3"/>
    <p:sldId id="498" r:id="rId4"/>
    <p:sldId id="508" r:id="rId5"/>
    <p:sldId id="509" r:id="rId6"/>
    <p:sldId id="510" r:id="rId7"/>
    <p:sldId id="485" r:id="rId8"/>
    <p:sldId id="486" r:id="rId9"/>
    <p:sldId id="487" r:id="rId10"/>
    <p:sldId id="489" r:id="rId11"/>
    <p:sldId id="491" r:id="rId12"/>
    <p:sldId id="493" r:id="rId13"/>
    <p:sldId id="495" r:id="rId14"/>
    <p:sldId id="496" r:id="rId15"/>
    <p:sldId id="569" r:id="rId16"/>
    <p:sldId id="446" r:id="rId17"/>
    <p:sldId id="565" r:id="rId18"/>
    <p:sldId id="566" r:id="rId19"/>
    <p:sldId id="521" r:id="rId20"/>
    <p:sldId id="524" r:id="rId21"/>
    <p:sldId id="525" r:id="rId22"/>
    <p:sldId id="527" r:id="rId23"/>
    <p:sldId id="529" r:id="rId24"/>
    <p:sldId id="531" r:id="rId25"/>
    <p:sldId id="532" r:id="rId26"/>
    <p:sldId id="536" r:id="rId27"/>
    <p:sldId id="537" r:id="rId28"/>
    <p:sldId id="539" r:id="rId29"/>
    <p:sldId id="541" r:id="rId30"/>
    <p:sldId id="542" r:id="rId31"/>
    <p:sldId id="543" r:id="rId32"/>
    <p:sldId id="547" r:id="rId33"/>
    <p:sldId id="548" r:id="rId34"/>
    <p:sldId id="550" r:id="rId35"/>
    <p:sldId id="552" r:id="rId36"/>
    <p:sldId id="553" r:id="rId37"/>
    <p:sldId id="554" r:id="rId38"/>
    <p:sldId id="558" r:id="rId39"/>
    <p:sldId id="559" r:id="rId40"/>
    <p:sldId id="561" r:id="rId41"/>
    <p:sldId id="564" r:id="rId42"/>
    <p:sldId id="573" r:id="rId43"/>
    <p:sldId id="574" r:id="rId44"/>
    <p:sldId id="575" r:id="rId45"/>
    <p:sldId id="576" r:id="rId46"/>
    <p:sldId id="577" r:id="rId47"/>
    <p:sldId id="448" r:id="rId48"/>
    <p:sldId id="458" r:id="rId49"/>
    <p:sldId id="571" r:id="rId50"/>
    <p:sldId id="459" r:id="rId51"/>
    <p:sldId id="460" r:id="rId52"/>
    <p:sldId id="461" r:id="rId53"/>
    <p:sldId id="462" r:id="rId54"/>
    <p:sldId id="463" r:id="rId55"/>
    <p:sldId id="464" r:id="rId56"/>
    <p:sldId id="572" r:id="rId57"/>
    <p:sldId id="466" r:id="rId58"/>
    <p:sldId id="468" r:id="rId59"/>
    <p:sldId id="469" r:id="rId60"/>
    <p:sldId id="470" r:id="rId61"/>
    <p:sldId id="465" r:id="rId62"/>
    <p:sldId id="467" r:id="rId63"/>
    <p:sldId id="474" r:id="rId64"/>
    <p:sldId id="473" r:id="rId65"/>
    <p:sldId id="477" r:id="rId66"/>
    <p:sldId id="475" r:id="rId67"/>
    <p:sldId id="476" r:id="rId68"/>
    <p:sldId id="478" r:id="rId69"/>
    <p:sldId id="479" r:id="rId70"/>
    <p:sldId id="480" r:id="rId71"/>
    <p:sldId id="481" r:id="rId72"/>
    <p:sldId id="483" r:id="rId73"/>
    <p:sldId id="482" r:id="rId7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11" d="100"/>
          <a:sy n="111" d="100"/>
        </p:scale>
        <p:origin x="-1614" y="-7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F07516-FAFC-49D1-B91B-1A8C267526DE}" type="datetimeFigureOut">
              <a:rPr lang="en-US" smtClean="0"/>
              <a:t>6/2/2017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71F4E1-3794-474D-B3F1-080EAD7865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0212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BB733A2A-60E1-42BB-804E-BF0B9D1EE553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9582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2/24/17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BB733A2A-60E1-42BB-804E-BF0B9D1EE553}" type="slidenum">
              <a:rPr lang="en-US" smtClean="0">
                <a:solidFill>
                  <a:prstClr val="white"/>
                </a:solidFill>
              </a:rPr>
              <a:pPr>
                <a:defRPr/>
              </a:pPr>
              <a:t>3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20833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2/24/17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BB733A2A-60E1-42BB-804E-BF0B9D1EE553}" type="slidenum">
              <a:rPr lang="en-US" smtClean="0">
                <a:solidFill>
                  <a:prstClr val="white"/>
                </a:solidFill>
              </a:rPr>
              <a:pPr>
                <a:defRPr/>
              </a:pPr>
              <a:t>6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65329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BB733A2A-60E1-42BB-804E-BF0B9D1EE553}" type="slidenum">
              <a:rPr lang="en-US" smtClean="0">
                <a:solidFill>
                  <a:prstClr val="white"/>
                </a:solidFill>
                <a:latin typeface="Calibri"/>
              </a:rPr>
              <a:pPr>
                <a:defRPr/>
              </a:pPr>
              <a:t>8</a:t>
            </a:fld>
            <a:endParaRPr lang="en-US">
              <a:solidFill>
                <a:prstClr val="white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620833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BB733A2A-60E1-42BB-804E-BF0B9D1EE553}" type="slidenum">
              <a:rPr lang="en-US" smtClean="0">
                <a:solidFill>
                  <a:prstClr val="white"/>
                </a:solidFill>
              </a:rPr>
              <a:pPr>
                <a:defRPr/>
              </a:pPr>
              <a:t>10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20833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71F4E1-3794-474D-B3F1-080EAD786517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8616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2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3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42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5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6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7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8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7818243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302035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1" y="274640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6553442" y="6356827"/>
            <a:ext cx="2134080" cy="364359"/>
          </a:xfrm>
          <a:prstGeom prst="rect">
            <a:avLst/>
          </a:prstGeom>
        </p:spPr>
        <p:txBody>
          <a:bodyPr lIns="91420" tIns="45711" rIns="91420" bIns="45711"/>
          <a:lstStyle>
            <a:lvl1pPr defTabSz="414339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  <a:defRPr>
                <a:ea typeface="SimSun" charset="0"/>
                <a:cs typeface="SimSun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CE34803-C00A-4885-AA7C-A7445474DA8F}" type="slidenum">
              <a:rPr lang="en-US">
                <a:solidFill>
                  <a:srgbClr val="004080"/>
                </a:solidFill>
                <a:latin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408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32328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46307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674980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5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06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21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31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42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52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63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73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84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523810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2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2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912547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4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06" indent="0">
              <a:buNone/>
              <a:defRPr sz="2000" b="1"/>
            </a:lvl2pPr>
            <a:lvl3pPr marL="914210" indent="0">
              <a:buNone/>
              <a:defRPr sz="1800" b="1"/>
            </a:lvl3pPr>
            <a:lvl4pPr marL="1371316" indent="0">
              <a:buNone/>
              <a:defRPr sz="1600" b="1"/>
            </a:lvl4pPr>
            <a:lvl5pPr marL="1828421" indent="0">
              <a:buNone/>
              <a:defRPr sz="1600" b="1"/>
            </a:lvl5pPr>
            <a:lvl6pPr marL="2285526" indent="0">
              <a:buNone/>
              <a:defRPr sz="1600" b="1"/>
            </a:lvl6pPr>
            <a:lvl7pPr marL="2742630" indent="0">
              <a:buNone/>
              <a:defRPr sz="1600" b="1"/>
            </a:lvl7pPr>
            <a:lvl8pPr marL="3199736" indent="0">
              <a:buNone/>
              <a:defRPr sz="1600" b="1"/>
            </a:lvl8pPr>
            <a:lvl9pPr marL="3656841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4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06" indent="0">
              <a:buNone/>
              <a:defRPr sz="2000" b="1"/>
            </a:lvl2pPr>
            <a:lvl3pPr marL="914210" indent="0">
              <a:buNone/>
              <a:defRPr sz="1800" b="1"/>
            </a:lvl3pPr>
            <a:lvl4pPr marL="1371316" indent="0">
              <a:buNone/>
              <a:defRPr sz="1600" b="1"/>
            </a:lvl4pPr>
            <a:lvl5pPr marL="1828421" indent="0">
              <a:buNone/>
              <a:defRPr sz="1600" b="1"/>
            </a:lvl5pPr>
            <a:lvl6pPr marL="2285526" indent="0">
              <a:buNone/>
              <a:defRPr sz="1600" b="1"/>
            </a:lvl6pPr>
            <a:lvl7pPr marL="2742630" indent="0">
              <a:buNone/>
              <a:defRPr sz="1600" b="1"/>
            </a:lvl7pPr>
            <a:lvl8pPr marL="3199736" indent="0">
              <a:buNone/>
              <a:defRPr sz="1600" b="1"/>
            </a:lvl8pPr>
            <a:lvl9pPr marL="3656841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532685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6482" y="5895980"/>
            <a:ext cx="2134080" cy="364359"/>
          </a:xfrm>
          <a:prstGeom prst="rect">
            <a:avLst/>
          </a:prstGeom>
        </p:spPr>
        <p:txBody>
          <a:bodyPr lIns="91420" tIns="45711" rIns="91420" bIns="45711"/>
          <a:lstStyle>
            <a:lvl1pPr defTabSz="414339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  <a:defRPr>
                <a:ea typeface="SimSun" charset="0"/>
                <a:cs typeface="SimSun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4080"/>
              </a:solidFill>
              <a:latin typeface="Arial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800" y="5933424"/>
            <a:ext cx="2894400" cy="364359"/>
          </a:xfrm>
          <a:prstGeom prst="rect">
            <a:avLst/>
          </a:prstGeom>
        </p:spPr>
        <p:txBody>
          <a:bodyPr lIns="91420" tIns="45711" rIns="91420" bIns="45711"/>
          <a:lstStyle>
            <a:lvl1pPr defTabSz="414339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  <a:defRPr>
                <a:ea typeface="SimSun" charset="0"/>
                <a:cs typeface="SimSun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4080"/>
              </a:solidFill>
              <a:latin typeface="Arial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442" y="5933424"/>
            <a:ext cx="2134080" cy="364359"/>
          </a:xfrm>
          <a:prstGeom prst="rect">
            <a:avLst/>
          </a:prstGeom>
        </p:spPr>
        <p:txBody>
          <a:bodyPr lIns="91420" tIns="45711" rIns="91420" bIns="45711"/>
          <a:lstStyle>
            <a:lvl1pPr defTabSz="414339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  <a:defRPr>
                <a:ea typeface="SimSun" charset="0"/>
                <a:cs typeface="SimSun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8888F84-A3DC-41EF-A4DD-0DE67F380DFA}" type="slidenum">
              <a:rPr lang="en-US">
                <a:solidFill>
                  <a:srgbClr val="004080"/>
                </a:solidFill>
                <a:latin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408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54388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6482" y="5874378"/>
            <a:ext cx="2134080" cy="364358"/>
          </a:xfrm>
          <a:prstGeom prst="rect">
            <a:avLst/>
          </a:prstGeom>
        </p:spPr>
        <p:txBody>
          <a:bodyPr lIns="91420" tIns="45711" rIns="91420" bIns="45711"/>
          <a:lstStyle>
            <a:lvl1pPr defTabSz="414339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  <a:defRPr>
                <a:ea typeface="SimSun" charset="0"/>
                <a:cs typeface="SimSun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4080"/>
              </a:solidFill>
              <a:latin typeface="Arial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800" y="5911821"/>
            <a:ext cx="2894400" cy="364358"/>
          </a:xfrm>
          <a:prstGeom prst="rect">
            <a:avLst/>
          </a:prstGeom>
        </p:spPr>
        <p:txBody>
          <a:bodyPr lIns="91420" tIns="45711" rIns="91420" bIns="45711"/>
          <a:lstStyle>
            <a:lvl1pPr algn="ctr" defTabSz="414339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  <a:defRPr>
                <a:ea typeface="SimSun" charset="0"/>
                <a:cs typeface="SimSun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4080"/>
              </a:solidFill>
              <a:latin typeface="Arial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442" y="5911821"/>
            <a:ext cx="2134080" cy="364358"/>
          </a:xfrm>
          <a:prstGeom prst="rect">
            <a:avLst/>
          </a:prstGeom>
        </p:spPr>
        <p:txBody>
          <a:bodyPr lIns="91420" tIns="45711" rIns="91420" bIns="45711"/>
          <a:lstStyle>
            <a:lvl1pPr algn="r" defTabSz="414339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  <a:defRPr>
                <a:ea typeface="SimSun" charset="0"/>
                <a:cs typeface="SimSun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9AFFBC8-3548-48C8-98CD-F8807B72CD4A}" type="slidenum">
              <a:rPr lang="en-US">
                <a:solidFill>
                  <a:srgbClr val="004080"/>
                </a:solidFill>
                <a:latin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408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7440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2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06" indent="0">
              <a:buNone/>
              <a:defRPr sz="1200"/>
            </a:lvl2pPr>
            <a:lvl3pPr marL="914210" indent="0">
              <a:buNone/>
              <a:defRPr sz="1000"/>
            </a:lvl3pPr>
            <a:lvl4pPr marL="1371316" indent="0">
              <a:buNone/>
              <a:defRPr sz="900"/>
            </a:lvl4pPr>
            <a:lvl5pPr marL="1828421" indent="0">
              <a:buNone/>
              <a:defRPr sz="900"/>
            </a:lvl5pPr>
            <a:lvl6pPr marL="2285526" indent="0">
              <a:buNone/>
              <a:defRPr sz="900"/>
            </a:lvl6pPr>
            <a:lvl7pPr marL="2742630" indent="0">
              <a:buNone/>
              <a:defRPr sz="900"/>
            </a:lvl7pPr>
            <a:lvl8pPr marL="3199736" indent="0">
              <a:buNone/>
              <a:defRPr sz="900"/>
            </a:lvl8pPr>
            <a:lvl9pPr marL="3656841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169769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106" indent="0">
              <a:buNone/>
              <a:defRPr sz="2800"/>
            </a:lvl2pPr>
            <a:lvl3pPr marL="914210" indent="0">
              <a:buNone/>
              <a:defRPr sz="2400"/>
            </a:lvl3pPr>
            <a:lvl4pPr marL="1371316" indent="0">
              <a:buNone/>
              <a:defRPr sz="2000"/>
            </a:lvl4pPr>
            <a:lvl5pPr marL="1828421" indent="0">
              <a:buNone/>
              <a:defRPr sz="2000"/>
            </a:lvl5pPr>
            <a:lvl6pPr marL="2285526" indent="0">
              <a:buNone/>
              <a:defRPr sz="2000"/>
            </a:lvl6pPr>
            <a:lvl7pPr marL="2742630" indent="0">
              <a:buNone/>
              <a:defRPr sz="2000"/>
            </a:lvl7pPr>
            <a:lvl8pPr marL="3199736" indent="0">
              <a:buNone/>
              <a:defRPr sz="2000"/>
            </a:lvl8pPr>
            <a:lvl9pPr marL="3656841" indent="0">
              <a:buNone/>
              <a:defRPr sz="2000"/>
            </a:lvl9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106" indent="0">
              <a:buNone/>
              <a:defRPr sz="1200"/>
            </a:lvl2pPr>
            <a:lvl3pPr marL="914210" indent="0">
              <a:buNone/>
              <a:defRPr sz="1000"/>
            </a:lvl3pPr>
            <a:lvl4pPr marL="1371316" indent="0">
              <a:buNone/>
              <a:defRPr sz="900"/>
            </a:lvl4pPr>
            <a:lvl5pPr marL="1828421" indent="0">
              <a:buNone/>
              <a:defRPr sz="900"/>
            </a:lvl5pPr>
            <a:lvl6pPr marL="2285526" indent="0">
              <a:buNone/>
              <a:defRPr sz="900"/>
            </a:lvl6pPr>
            <a:lvl7pPr marL="2742630" indent="0">
              <a:buNone/>
              <a:defRPr sz="900"/>
            </a:lvl7pPr>
            <a:lvl8pPr marL="3199736" indent="0">
              <a:buNone/>
              <a:defRPr sz="900"/>
            </a:lvl8pPr>
            <a:lvl9pPr marL="3656841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085240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9175B"/>
            </a:gs>
            <a:gs pos="25000">
              <a:srgbClr val="09175B"/>
            </a:gs>
            <a:gs pos="100000">
              <a:srgbClr val="1B317C"/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2" descr="SRF_Bkgrd_BlueGrad-2a.png"/>
          <p:cNvPicPr>
            <a:picLocks noChangeAspect="1"/>
          </p:cNvPicPr>
          <p:nvPr/>
        </p:nvPicPr>
        <p:blipFill>
          <a:blip r:embed="rId14"/>
          <a:srcRect/>
          <a:stretch>
            <a:fillRect/>
          </a:stretch>
        </p:blipFill>
        <p:spPr bwMode="auto">
          <a:xfrm>
            <a:off x="0" y="1"/>
            <a:ext cx="9144000" cy="68450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16"/>
          <p:cNvPicPr>
            <a:picLocks noChangeAspect="1"/>
          </p:cNvPicPr>
          <p:nvPr/>
        </p:nvPicPr>
        <p:blipFill>
          <a:blip r:embed="rId15"/>
          <a:srcRect/>
          <a:stretch>
            <a:fillRect/>
          </a:stretch>
        </p:blipFill>
        <p:spPr bwMode="auto">
          <a:xfrm>
            <a:off x="0" y="1117557"/>
            <a:ext cx="9144000" cy="5144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8" name="Title Placeholder 1"/>
          <p:cNvSpPr>
            <a:spLocks noGrp="1"/>
          </p:cNvSpPr>
          <p:nvPr>
            <p:ph type="title"/>
          </p:nvPr>
        </p:nvSpPr>
        <p:spPr bwMode="auto">
          <a:xfrm>
            <a:off x="456480" y="275071"/>
            <a:ext cx="8231040" cy="11420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0" tIns="45711" rIns="91420" bIns="4571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9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6480" y="1600008"/>
            <a:ext cx="8231040" cy="45263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0" tIns="45711" rIns="91420" bIns="4571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030" name="Picture 7" descr="SRF_HLine_Grad-1d.png"/>
          <p:cNvPicPr>
            <a:picLocks noChangeAspect="1"/>
          </p:cNvPicPr>
          <p:nvPr/>
        </p:nvPicPr>
        <p:blipFill>
          <a:blip r:embed="rId16"/>
          <a:srcRect/>
          <a:stretch>
            <a:fillRect/>
          </a:stretch>
        </p:blipFill>
        <p:spPr bwMode="auto">
          <a:xfrm>
            <a:off x="0" y="6441797"/>
            <a:ext cx="9144000" cy="590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1" name="Picture 6" descr="SRF_Logo_Wide_DarkBkgd.png"/>
          <p:cNvPicPr>
            <a:picLocks noChangeAspect="1"/>
          </p:cNvPicPr>
          <p:nvPr/>
        </p:nvPicPr>
        <p:blipFill>
          <a:blip r:embed="rId17"/>
          <a:srcRect/>
          <a:stretch>
            <a:fillRect/>
          </a:stretch>
        </p:blipFill>
        <p:spPr bwMode="auto">
          <a:xfrm>
            <a:off x="3336480" y="6330905"/>
            <a:ext cx="2471040" cy="393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53916293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ctr" defTabSz="456440" rtl="0" eaLnBrk="0" fontAlgn="base" hangingPunct="0">
        <a:spcBef>
          <a:spcPct val="0"/>
        </a:spcBef>
        <a:spcAft>
          <a:spcPct val="0"/>
        </a:spcAft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  <a:lvl2pPr algn="ctr" defTabSz="456440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Calibri" pitchFamily="34" charset="0"/>
        </a:defRPr>
      </a:lvl2pPr>
      <a:lvl3pPr algn="ctr" defTabSz="456440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Calibri" pitchFamily="34" charset="0"/>
        </a:defRPr>
      </a:lvl3pPr>
      <a:lvl4pPr algn="ctr" defTabSz="456440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Calibri" pitchFamily="34" charset="0"/>
        </a:defRPr>
      </a:lvl4pPr>
      <a:lvl5pPr algn="ctr" defTabSz="456440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Calibri" pitchFamily="34" charset="0"/>
        </a:defRPr>
      </a:lvl5pPr>
      <a:lvl6pPr marL="414683" algn="ctr" defTabSz="456440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Calibri" pitchFamily="34" charset="0"/>
        </a:defRPr>
      </a:lvl6pPr>
      <a:lvl7pPr marL="829366" algn="ctr" defTabSz="456440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Calibri" pitchFamily="34" charset="0"/>
        </a:defRPr>
      </a:lvl7pPr>
      <a:lvl8pPr marL="1244049" algn="ctr" defTabSz="456440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Calibri" pitchFamily="34" charset="0"/>
        </a:defRPr>
      </a:lvl8pPr>
      <a:lvl9pPr marL="1658732" algn="ctr" defTabSz="456440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Calibri" pitchFamily="34" charset="0"/>
        </a:defRPr>
      </a:lvl9pPr>
    </p:titleStyle>
    <p:bodyStyle>
      <a:lvl1pPr marL="342690" indent="-342690" algn="l" defTabSz="456440" rtl="0" eaLnBrk="0" fontAlgn="base" hangingPunct="0">
        <a:spcBef>
          <a:spcPct val="20000"/>
        </a:spcBef>
        <a:spcAft>
          <a:spcPct val="0"/>
        </a:spcAft>
        <a:buClr>
          <a:srgbClr val="93CDDD"/>
        </a:buClr>
        <a:buSzPct val="120000"/>
        <a:buFont typeface="Arial" charset="0"/>
        <a:buChar char="•"/>
        <a:defRPr sz="3200" kern="1200">
          <a:solidFill>
            <a:srgbClr val="FFFFFF"/>
          </a:solidFill>
          <a:latin typeface="+mn-lt"/>
          <a:ea typeface="+mn-ea"/>
          <a:cs typeface="+mn-cs"/>
        </a:defRPr>
      </a:lvl1pPr>
      <a:lvl2pPr marL="741534" indent="-285094" algn="l" defTabSz="456440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80000"/>
        <a:buFont typeface="Wingdings" pitchFamily="2" charset="2"/>
        <a:buChar char="§"/>
        <a:defRPr sz="2800" kern="1200">
          <a:solidFill>
            <a:schemeClr val="tx2"/>
          </a:solidFill>
          <a:latin typeface="+mn-lt"/>
          <a:ea typeface="+mn-ea"/>
          <a:cs typeface="+mn-cs"/>
        </a:defRPr>
      </a:lvl2pPr>
      <a:lvl3pPr marL="1141818" indent="-227500" algn="l" defTabSz="456440" rtl="0" eaLnBrk="0" fontAlgn="base" hangingPunct="0">
        <a:spcBef>
          <a:spcPct val="20000"/>
        </a:spcBef>
        <a:spcAft>
          <a:spcPct val="0"/>
        </a:spcAft>
        <a:buClr>
          <a:srgbClr val="C9E3EF"/>
        </a:buClr>
        <a:buFont typeface="Arial" charset="0"/>
        <a:buChar char="•"/>
        <a:defRPr sz="2400" kern="1200">
          <a:solidFill>
            <a:srgbClr val="C9E3EF"/>
          </a:solidFill>
          <a:latin typeface="+mn-lt"/>
          <a:ea typeface="+mn-ea"/>
          <a:cs typeface="+mn-cs"/>
        </a:defRPr>
      </a:lvl3pPr>
      <a:lvl4pPr marL="1599698" indent="-227500" algn="l" defTabSz="456440" rtl="0" eaLnBrk="0" fontAlgn="base" hangingPunct="0">
        <a:spcBef>
          <a:spcPct val="20000"/>
        </a:spcBef>
        <a:spcAft>
          <a:spcPct val="0"/>
        </a:spcAft>
        <a:buSzPct val="50000"/>
        <a:buFont typeface="Wingdings" pitchFamily="2" charset="2"/>
        <a:buChar char="u"/>
        <a:defRPr sz="2000" kern="1200">
          <a:solidFill>
            <a:srgbClr val="C9E3EF"/>
          </a:solidFill>
          <a:latin typeface="+mn-lt"/>
          <a:ea typeface="+mn-ea"/>
          <a:cs typeface="+mn-cs"/>
        </a:defRPr>
      </a:lvl4pPr>
      <a:lvl5pPr marL="2056137" indent="-227500" algn="l" defTabSz="456440" rtl="0" eaLnBrk="0" fontAlgn="base" hangingPunct="0">
        <a:spcBef>
          <a:spcPct val="20000"/>
        </a:spcBef>
        <a:spcAft>
          <a:spcPct val="0"/>
        </a:spcAft>
        <a:buSzPct val="85000"/>
        <a:buFont typeface="Courier New" pitchFamily="49" charset="0"/>
        <a:buChar char="o"/>
        <a:defRPr sz="2000" kern="1200">
          <a:solidFill>
            <a:srgbClr val="C9E3EF"/>
          </a:solidFill>
          <a:latin typeface="+mn-lt"/>
          <a:ea typeface="+mn-ea"/>
          <a:cs typeface="+mn-cs"/>
        </a:defRPr>
      </a:lvl5pPr>
      <a:lvl6pPr marL="2514079" indent="-228553" algn="l" defTabSz="457106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184" indent="-228553" algn="l" defTabSz="457106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289" indent="-228553" algn="l" defTabSz="457106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394" indent="-228553" algn="l" defTabSz="457106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0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06" algn="l" defTabSz="45710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10" algn="l" defTabSz="45710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16" algn="l" defTabSz="45710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421" algn="l" defTabSz="45710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526" algn="l" defTabSz="45710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630" algn="l" defTabSz="45710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736" algn="l" defTabSz="45710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841" algn="l" defTabSz="45710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emf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5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emf"/><Relationship Id="rId3" Type="http://schemas.openxmlformats.org/officeDocument/2006/relationships/image" Target="../media/image53.png"/><Relationship Id="rId7" Type="http://schemas.openxmlformats.org/officeDocument/2006/relationships/image" Target="../media/image5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59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emf"/><Relationship Id="rId3" Type="http://schemas.openxmlformats.org/officeDocument/2006/relationships/image" Target="../media/image53.png"/><Relationship Id="rId7" Type="http://schemas.openxmlformats.org/officeDocument/2006/relationships/image" Target="../media/image6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6.png"/><Relationship Id="rId4" Type="http://schemas.openxmlformats.org/officeDocument/2006/relationships/image" Target="../media/image4.png"/><Relationship Id="rId9" Type="http://schemas.openxmlformats.org/officeDocument/2006/relationships/image" Target="../media/image62.emf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emf"/><Relationship Id="rId3" Type="http://schemas.openxmlformats.org/officeDocument/2006/relationships/image" Target="../media/image53.png"/><Relationship Id="rId7" Type="http://schemas.openxmlformats.org/officeDocument/2006/relationships/image" Target="../media/image63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6.png"/><Relationship Id="rId10" Type="http://schemas.openxmlformats.org/officeDocument/2006/relationships/image" Target="../media/image66.png"/><Relationship Id="rId4" Type="http://schemas.openxmlformats.org/officeDocument/2006/relationships/image" Target="../media/image4.png"/><Relationship Id="rId9" Type="http://schemas.openxmlformats.org/officeDocument/2006/relationships/image" Target="../media/image65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1" name="Picture 8" descr="SRF_Bkgrd_BlueGrad-2a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" y="-8276"/>
            <a:ext cx="9144000" cy="68659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2" name="Picture 9" descr="SRF_Bkgrd_Helix-1g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" y="852841"/>
            <a:ext cx="9144000" cy="51436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3" name="Picture 11" descr="SRF_Bkgrd_Helix-1g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" y="852841"/>
            <a:ext cx="9144000" cy="51436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4" name="Picture 5" descr="SRF_Logo_Wide_DarkBkgd.png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764001" y="5626443"/>
            <a:ext cx="5660640" cy="90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0661" y="1888426"/>
            <a:ext cx="8317417" cy="1724362"/>
          </a:xfrm>
        </p:spPr>
        <p:txBody>
          <a:bodyPr rtlCol="0">
            <a:noAutofit/>
            <a:scene3d>
              <a:camera prst="orthographicFront"/>
              <a:lightRig rig="threePt" dir="t">
                <a:rot lat="0" lon="0" rev="5400000"/>
              </a:lightRig>
            </a:scene3d>
            <a:sp3d>
              <a:bevelT w="50800" h="10160"/>
            </a:sp3d>
          </a:bodyPr>
          <a:lstStyle/>
          <a:p>
            <a:pPr defTabSz="456963" eaLnBrk="1" fontAlgn="auto" hangingPunct="1">
              <a:spcAft>
                <a:spcPts val="0"/>
              </a:spcAft>
              <a:defRPr/>
            </a:pPr>
            <a:r>
              <a:rPr lang="en-US" sz="3628" dirty="0" err="1">
                <a:solidFill>
                  <a:schemeClr val="tx2"/>
                </a:solidFill>
                <a:cs typeface="Calibri"/>
              </a:rPr>
              <a:t>OncoSENS</a:t>
            </a:r>
            <a:r>
              <a:rPr lang="en-US" sz="3628" dirty="0">
                <a:solidFill>
                  <a:schemeClr val="tx2"/>
                </a:solidFill>
                <a:cs typeface="Calibri"/>
              </a:rPr>
              <a:t> Updates 6/2/2017</a:t>
            </a:r>
          </a:p>
        </p:txBody>
      </p:sp>
      <p:pic>
        <p:nvPicPr>
          <p:cNvPr id="15" name="Picture 14" descr="SRF_HLine_Grad-1a.png"/>
          <p:cNvPicPr>
            <a:picLocks noChangeAspect="1"/>
          </p:cNvPicPr>
          <p:nvPr/>
        </p:nvPicPr>
        <p:blipFill>
          <a:blip r:embed="rId6">
            <a:duotone>
              <a:schemeClr val="accent2">
                <a:shade val="45000"/>
                <a:satMod val="135000"/>
              </a:schemeClr>
              <a:prstClr val="white"/>
            </a:duotone>
            <a:extLst/>
          </a:blip>
          <a:stretch>
            <a:fillRect/>
          </a:stretch>
        </p:blipFill>
        <p:spPr>
          <a:xfrm>
            <a:off x="56552" y="3632193"/>
            <a:ext cx="9144001" cy="59994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05761" y="3623401"/>
            <a:ext cx="7293600" cy="905760"/>
          </a:xfrm>
        </p:spPr>
        <p:txBody>
          <a:bodyPr rtlCol="0">
            <a:noAutofit/>
          </a:bodyPr>
          <a:lstStyle/>
          <a:p>
            <a:pPr defTabSz="456963" eaLnBrk="1" fontAlgn="auto" hangingPunct="1">
              <a:spcBef>
                <a:spcPts val="0"/>
              </a:spcBef>
              <a:spcAft>
                <a:spcPts val="0"/>
              </a:spcAft>
              <a:buClr>
                <a:schemeClr val="accent5">
                  <a:lumMod val="60000"/>
                  <a:lumOff val="40000"/>
                </a:schemeClr>
              </a:buClr>
              <a:defRPr/>
            </a:pPr>
            <a:r>
              <a:rPr lang="en-US" sz="2721" dirty="0">
                <a:solidFill>
                  <a:schemeClr val="tx2"/>
                </a:solidFill>
                <a:cs typeface="Calibri"/>
              </a:rPr>
              <a:t>David Halvorsen, Anne Corwin, and Haroldo Silva</a:t>
            </a:r>
            <a:endParaRPr lang="en-US" sz="2540" dirty="0">
              <a:solidFill>
                <a:schemeClr val="tx2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017214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0810"/>
            <a:ext cx="8229600" cy="771922"/>
          </a:xfrm>
        </p:spPr>
        <p:txBody>
          <a:bodyPr>
            <a:normAutofit/>
          </a:bodyPr>
          <a:lstStyle/>
          <a:p>
            <a:r>
              <a:rPr lang="en-US" sz="3300" dirty="0"/>
              <a:t>Experimental Setup</a:t>
            </a:r>
          </a:p>
        </p:txBody>
      </p:sp>
      <p:pic>
        <p:nvPicPr>
          <p:cNvPr id="8" name="Picture 7" descr="SRF_HLine_Grad-1c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0156"/>
            <a:ext cx="9144000" cy="60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5153161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Experimental cell seeding and schedules for each cell line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164"/>
          <a:stretch/>
        </p:blipFill>
        <p:spPr bwMode="auto">
          <a:xfrm>
            <a:off x="0" y="1001432"/>
            <a:ext cx="9144000" cy="19383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273840"/>
            <a:ext cx="9144000" cy="15294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2579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647397"/>
          </a:xfrm>
        </p:spPr>
        <p:txBody>
          <a:bodyPr/>
          <a:lstStyle/>
          <a:p>
            <a:r>
              <a:rPr lang="en-US" sz="2800" dirty="0"/>
              <a:t>ATP content results</a:t>
            </a:r>
          </a:p>
        </p:txBody>
      </p:sp>
      <p:pic>
        <p:nvPicPr>
          <p:cNvPr id="6" name="Picture 5" descr="SRF_HLine_Grad-1c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7396"/>
            <a:ext cx="9144000" cy="60000"/>
          </a:xfrm>
          <a:prstGeom prst="rect">
            <a:avLst/>
          </a:prstGeom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92856"/>
            <a:ext cx="9144000" cy="54965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212282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647397"/>
          </a:xfrm>
        </p:spPr>
        <p:txBody>
          <a:bodyPr/>
          <a:lstStyle/>
          <a:p>
            <a:r>
              <a:rPr lang="en-US" sz="2800" dirty="0"/>
              <a:t>ATP content results normalized by </a:t>
            </a:r>
            <a:r>
              <a:rPr lang="en-US" sz="2800" dirty="0" err="1"/>
              <a:t>PicoGreen</a:t>
            </a:r>
            <a:endParaRPr lang="en-US" sz="2800" dirty="0"/>
          </a:p>
        </p:txBody>
      </p:sp>
      <p:pic>
        <p:nvPicPr>
          <p:cNvPr id="6" name="Picture 5" descr="SRF_HLine_Grad-1c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7396"/>
            <a:ext cx="9144000" cy="60000"/>
          </a:xfrm>
          <a:prstGeom prst="rect">
            <a:avLst/>
          </a:prstGeom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27039"/>
            <a:ext cx="9144000" cy="5483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929029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647397"/>
          </a:xfrm>
        </p:spPr>
        <p:txBody>
          <a:bodyPr/>
          <a:lstStyle/>
          <a:p>
            <a:r>
              <a:rPr lang="en-US" sz="2800" dirty="0" err="1"/>
              <a:t>PicoGreen</a:t>
            </a:r>
            <a:r>
              <a:rPr lang="en-US" sz="2800" dirty="0"/>
              <a:t> yield results</a:t>
            </a:r>
          </a:p>
        </p:txBody>
      </p:sp>
      <p:pic>
        <p:nvPicPr>
          <p:cNvPr id="6" name="Picture 5" descr="SRF_HLine_Grad-1c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7396"/>
            <a:ext cx="9144000" cy="60000"/>
          </a:xfrm>
          <a:prstGeom prst="rect">
            <a:avLst/>
          </a:prstGeom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18493"/>
            <a:ext cx="9144000" cy="5483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302307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6480" y="10144"/>
            <a:ext cx="8231040" cy="511143"/>
          </a:xfrm>
        </p:spPr>
        <p:txBody>
          <a:bodyPr/>
          <a:lstStyle/>
          <a:p>
            <a:r>
              <a:rPr lang="en-US" sz="2400" dirty="0"/>
              <a:t>Long-term 156 </a:t>
            </a:r>
            <a:r>
              <a:rPr lang="en-US" sz="2400" dirty="0" err="1"/>
              <a:t>nM</a:t>
            </a:r>
            <a:r>
              <a:rPr lang="en-US" sz="2400" dirty="0"/>
              <a:t> ATO treatments – Summary and Next Steps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535073"/>
            <a:ext cx="9144000" cy="5822998"/>
          </a:xfrm>
        </p:spPr>
        <p:txBody>
          <a:bodyPr/>
          <a:lstStyle/>
          <a:p>
            <a:r>
              <a:rPr lang="en-US" sz="2000" dirty="0"/>
              <a:t>Telomerase-positive cells had the lowest </a:t>
            </a:r>
            <a:r>
              <a:rPr lang="en-US" sz="2000" dirty="0" err="1"/>
              <a:t>PicoGreen</a:t>
            </a:r>
            <a:r>
              <a:rPr lang="en-US" sz="2000" dirty="0"/>
              <a:t> and ATP yields from long-term ATO cultures vs Media or Vehicle, but that might be from cell counting errors</a:t>
            </a:r>
          </a:p>
          <a:p>
            <a:r>
              <a:rPr lang="en-US" sz="2000" dirty="0"/>
              <a:t>However, ATP/PG data show no consistent toxicity profile for any cell line from long-term 156 </a:t>
            </a:r>
            <a:r>
              <a:rPr lang="en-US" sz="2000" dirty="0" err="1"/>
              <a:t>nM</a:t>
            </a:r>
            <a:r>
              <a:rPr lang="en-US" sz="2000" dirty="0"/>
              <a:t> ATO cultures, which surely agrees with cell growth curve data</a:t>
            </a:r>
          </a:p>
          <a:p>
            <a:r>
              <a:rPr lang="en-US" sz="2000" dirty="0"/>
              <a:t>GM847 cells were the most sensitive to short-term ATO exposure based on raw and normalized ATP content results at high ATO concentrations (above 156 </a:t>
            </a:r>
            <a:r>
              <a:rPr lang="en-US" sz="2000" dirty="0" err="1"/>
              <a:t>nM</a:t>
            </a:r>
            <a:r>
              <a:rPr lang="en-US" sz="2000" dirty="0"/>
              <a:t>)</a:t>
            </a:r>
          </a:p>
          <a:p>
            <a:r>
              <a:rPr lang="en-US" sz="2000" dirty="0"/>
              <a:t>However, GM847 </a:t>
            </a:r>
            <a:r>
              <a:rPr lang="en-US" sz="2000" dirty="0" err="1"/>
              <a:t>PicoGreen</a:t>
            </a:r>
            <a:r>
              <a:rPr lang="en-US" sz="2000" dirty="0"/>
              <a:t> yields were not particularly lower than other cell lines</a:t>
            </a:r>
          </a:p>
          <a:p>
            <a:r>
              <a:rPr lang="en-US" sz="2000" dirty="0"/>
              <a:t>ATO was toxic to all cell lines within the 156-10,000 </a:t>
            </a:r>
            <a:r>
              <a:rPr lang="en-US" sz="2000" dirty="0" err="1"/>
              <a:t>nM</a:t>
            </a:r>
            <a:r>
              <a:rPr lang="en-US" sz="2000" dirty="0"/>
              <a:t> range for 2 doubling times</a:t>
            </a:r>
          </a:p>
          <a:p>
            <a:r>
              <a:rPr lang="en-US" sz="2000" dirty="0"/>
              <a:t>ATO was not particularly more toxic to any of the cell lines tested, so it did not matter if cells used telomerase or ALT for telomere maintenance/elongation</a:t>
            </a:r>
          </a:p>
          <a:p>
            <a:r>
              <a:rPr lang="en-US" sz="2000" dirty="0"/>
              <a:t>Very little toxicity was seen at 156 </a:t>
            </a:r>
            <a:r>
              <a:rPr lang="en-US" sz="2000" dirty="0" err="1"/>
              <a:t>nM</a:t>
            </a:r>
            <a:r>
              <a:rPr lang="en-US" sz="2000" dirty="0"/>
              <a:t> ATO, confirming long-term cell growth data</a:t>
            </a:r>
          </a:p>
          <a:p>
            <a:r>
              <a:rPr lang="en-US" sz="2000" dirty="0"/>
              <a:t>Safest non-toxic range for ATO exposures seems to be 0-39 </a:t>
            </a:r>
            <a:r>
              <a:rPr lang="en-US" sz="2000" dirty="0" err="1"/>
              <a:t>nM</a:t>
            </a:r>
            <a:r>
              <a:rPr lang="en-US" sz="2000" dirty="0"/>
              <a:t>, which is interesting since dramatic C-circle reduction is still observed at ~40 </a:t>
            </a:r>
            <a:r>
              <a:rPr lang="en-US" sz="2000" dirty="0" err="1"/>
              <a:t>nM</a:t>
            </a:r>
            <a:r>
              <a:rPr lang="en-US" sz="2000" dirty="0"/>
              <a:t> ATO (short-term 72 h)</a:t>
            </a:r>
          </a:p>
          <a:p>
            <a:r>
              <a:rPr lang="en-US" sz="2000" b="1" dirty="0">
                <a:solidFill>
                  <a:schemeClr val="bg2">
                    <a:lumMod val="60000"/>
                    <a:lumOff val="40000"/>
                  </a:schemeClr>
                </a:solidFill>
              </a:rPr>
              <a:t>Results show that ALT+ cancer cells are not specifically killed by ATO in the short-term (2 population doublings) or in the long term (several population doublings)</a:t>
            </a:r>
          </a:p>
          <a:p>
            <a:r>
              <a:rPr lang="en-US" sz="2000" b="1" dirty="0">
                <a:solidFill>
                  <a:schemeClr val="bg2">
                    <a:lumMod val="60000"/>
                    <a:lumOff val="40000"/>
                  </a:schemeClr>
                </a:solidFill>
              </a:rPr>
              <a:t>Culturing cells for longer in ATO and/or performance of colony formation assays from short-/long-term cultures might reveal ALT-/cancer-specific toxicity to ATO</a:t>
            </a:r>
          </a:p>
          <a:p>
            <a:endParaRPr lang="en-US" sz="2000" dirty="0"/>
          </a:p>
        </p:txBody>
      </p:sp>
      <p:pic>
        <p:nvPicPr>
          <p:cNvPr id="4" name="Picture 3" descr="SRF_HLine_Grad-1c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2150"/>
            <a:ext cx="9144000" cy="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8725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85800" y="1469877"/>
            <a:ext cx="7772400" cy="2879931"/>
          </a:xfrm>
        </p:spPr>
        <p:txBody>
          <a:bodyPr/>
          <a:lstStyle/>
          <a:p>
            <a:r>
              <a:rPr lang="en-US" sz="3600" dirty="0"/>
              <a:t>Long Term ATO Exposure:</a:t>
            </a:r>
            <a:br>
              <a:rPr lang="en-US" sz="3600" dirty="0"/>
            </a:br>
            <a:r>
              <a:rPr lang="en-US" sz="3600" dirty="0"/>
              <a:t/>
            </a:r>
            <a:br>
              <a:rPr lang="en-US" sz="3600" dirty="0"/>
            </a:br>
            <a:r>
              <a:rPr lang="en-US" sz="3600" dirty="0"/>
              <a:t>Population Doublings</a:t>
            </a:r>
          </a:p>
        </p:txBody>
      </p:sp>
    </p:spTree>
    <p:extLst>
      <p:ext uri="{BB962C8B-B14F-4D97-AF65-F5344CB8AC3E}">
        <p14:creationId xmlns:p14="http://schemas.microsoft.com/office/powerpoint/2010/main" val="1633830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962"/>
            <a:ext cx="9144000" cy="684838"/>
          </a:xfrm>
        </p:spPr>
        <p:txBody>
          <a:bodyPr/>
          <a:lstStyle/>
          <a:p>
            <a:r>
              <a:rPr lang="en-US" sz="3600" dirty="0"/>
              <a:t>TEL&amp;MOR LT ATO Population Doublings</a:t>
            </a:r>
          </a:p>
        </p:txBody>
      </p:sp>
      <p:pic>
        <p:nvPicPr>
          <p:cNvPr id="4" name="Picture 16" descr="SRF_HLine_Grad-1c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685800"/>
            <a:ext cx="9144000" cy="604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796205"/>
            <a:ext cx="3929488" cy="28168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880650"/>
            <a:ext cx="4303899" cy="27228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" y="3617511"/>
            <a:ext cx="4303899" cy="27578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5044" y="3603491"/>
            <a:ext cx="4615264" cy="27623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701145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962"/>
            <a:ext cx="9144000" cy="684838"/>
          </a:xfrm>
        </p:spPr>
        <p:txBody>
          <a:bodyPr/>
          <a:lstStyle/>
          <a:p>
            <a:r>
              <a:rPr lang="en-US" sz="3600" dirty="0"/>
              <a:t>ALT Long Term ATO Population Doublings</a:t>
            </a:r>
          </a:p>
        </p:txBody>
      </p:sp>
      <p:pic>
        <p:nvPicPr>
          <p:cNvPr id="4" name="Picture 16" descr="SRF_HLine_Grad-1c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685800"/>
            <a:ext cx="9144000" cy="604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9" y="770570"/>
            <a:ext cx="4811304" cy="28664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6478" y="3777305"/>
            <a:ext cx="4256780" cy="25641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9" y="3789888"/>
            <a:ext cx="4792404" cy="25389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488551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962"/>
            <a:ext cx="9144000" cy="684838"/>
          </a:xfrm>
        </p:spPr>
        <p:txBody>
          <a:bodyPr/>
          <a:lstStyle/>
          <a:p>
            <a:r>
              <a:rPr lang="en-US" sz="3600" dirty="0"/>
              <a:t>LT ATO Population Doubling Summary</a:t>
            </a:r>
          </a:p>
        </p:txBody>
      </p:sp>
      <p:pic>
        <p:nvPicPr>
          <p:cNvPr id="4" name="Picture 16" descr="SRF_HLine_Grad-1c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685800"/>
            <a:ext cx="9144000" cy="604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Content Placeholder 7"/>
          <p:cNvSpPr>
            <a:spLocks noGrp="1"/>
          </p:cNvSpPr>
          <p:nvPr>
            <p:ph idx="1"/>
          </p:nvPr>
        </p:nvSpPr>
        <p:spPr>
          <a:xfrm>
            <a:off x="152400" y="914400"/>
            <a:ext cx="8763000" cy="5257800"/>
          </a:xfrm>
        </p:spPr>
        <p:txBody>
          <a:bodyPr/>
          <a:lstStyle/>
          <a:p>
            <a:r>
              <a:rPr lang="en-US" dirty="0"/>
              <a:t>156 </a:t>
            </a:r>
            <a:r>
              <a:rPr lang="en-US" dirty="0" err="1"/>
              <a:t>nM</a:t>
            </a:r>
            <a:r>
              <a:rPr lang="en-US" dirty="0"/>
              <a:t> ATO treatment does not appear to reduce population doublings is not severely reduced in ALT cells cultured with ATO</a:t>
            </a:r>
          </a:p>
          <a:p>
            <a:r>
              <a:rPr lang="en-US" dirty="0">
                <a:solidFill>
                  <a:schemeClr val="tx2"/>
                </a:solidFill>
              </a:rPr>
              <a:t>Culturing cells for longer in ATO and/or performance of colony formation assays from short-/long-term cultures might reveal ALT-/cancer-specific toxicity to ATO</a:t>
            </a:r>
          </a:p>
          <a:p>
            <a:pPr lvl="1"/>
            <a:r>
              <a:rPr lang="en-US" b="1" dirty="0">
                <a:solidFill>
                  <a:schemeClr val="bg2">
                    <a:lumMod val="60000"/>
                    <a:lumOff val="40000"/>
                  </a:schemeClr>
                </a:solidFill>
              </a:rPr>
              <a:t>ATO likely does not act fast enough to stop a patient’s cancer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58108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85800" y="1469877"/>
            <a:ext cx="7772400" cy="2879931"/>
          </a:xfrm>
        </p:spPr>
        <p:txBody>
          <a:bodyPr/>
          <a:lstStyle/>
          <a:p>
            <a:r>
              <a:rPr lang="en-US" sz="3600" dirty="0"/>
              <a:t>C-circle Dot Blot assay – 7 cell line panel – long-term exposure to 156 </a:t>
            </a:r>
            <a:r>
              <a:rPr lang="en-US" sz="3600" dirty="0" err="1"/>
              <a:t>nM</a:t>
            </a:r>
            <a:r>
              <a:rPr lang="en-US" sz="3600" dirty="0"/>
              <a:t> ATO #1</a:t>
            </a:r>
            <a:br>
              <a:rPr lang="en-US" sz="3600" dirty="0"/>
            </a:b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8278395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85800" y="1469877"/>
            <a:ext cx="7772400" cy="2879931"/>
          </a:xfrm>
        </p:spPr>
        <p:txBody>
          <a:bodyPr/>
          <a:lstStyle/>
          <a:p>
            <a:r>
              <a:rPr lang="en-US" sz="3600" u="sng" dirty="0"/>
              <a:t>Analysis of CC assays - Dot Blot vs EATR - U2OS gDNA in Henson lysis - 72 h exposure to 0-10,000 </a:t>
            </a:r>
            <a:r>
              <a:rPr lang="en-US" sz="3600" u="sng" dirty="0" err="1"/>
              <a:t>nM</a:t>
            </a:r>
            <a:r>
              <a:rPr lang="en-US" sz="3600" u="sng" dirty="0"/>
              <a:t> ATO</a:t>
            </a:r>
            <a:r>
              <a:rPr lang="en-US" sz="3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354562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962"/>
            <a:ext cx="9144000" cy="837238"/>
          </a:xfrm>
        </p:spPr>
        <p:txBody>
          <a:bodyPr/>
          <a:lstStyle/>
          <a:p>
            <a:r>
              <a:rPr lang="en-US" sz="1400" dirty="0"/>
              <a:t>C-circle Dot Blot assay – 7 cell line panel – long-term exposure to 156 </a:t>
            </a:r>
            <a:r>
              <a:rPr lang="en-US" sz="1400" dirty="0" err="1"/>
              <a:t>nM</a:t>
            </a:r>
            <a:r>
              <a:rPr lang="en-US" sz="1400" dirty="0"/>
              <a:t> ATO</a:t>
            </a: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 err="1"/>
              <a:t>Alu</a:t>
            </a:r>
            <a:r>
              <a:rPr lang="en-US" sz="1600" dirty="0"/>
              <a:t> </a:t>
            </a:r>
            <a:r>
              <a:rPr lang="en-US" sz="1600" dirty="0" err="1"/>
              <a:t>Reprobe</a:t>
            </a:r>
            <a:r>
              <a:rPr lang="en-US" sz="1600" dirty="0"/>
              <a:t> and </a:t>
            </a:r>
            <a:r>
              <a:rPr lang="en-US" sz="1600" dirty="0" err="1"/>
              <a:t>PicoGreen</a:t>
            </a:r>
            <a:r>
              <a:rPr lang="en-US" sz="1600" dirty="0"/>
              <a:t> Assay: </a:t>
            </a:r>
            <a:r>
              <a:rPr lang="en-US" sz="1600" dirty="0" err="1"/>
              <a:t>gDNA</a:t>
            </a:r>
            <a:r>
              <a:rPr lang="en-US" sz="1600" dirty="0"/>
              <a:t> Content Results</a:t>
            </a:r>
          </a:p>
        </p:txBody>
      </p:sp>
      <p:pic>
        <p:nvPicPr>
          <p:cNvPr id="4" name="Picture 16" descr="SRF_HLine_Grad-1c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838200"/>
            <a:ext cx="9144000" cy="604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7" name="Group 6"/>
          <p:cNvGrpSpPr/>
          <p:nvPr/>
        </p:nvGrpSpPr>
        <p:grpSpPr>
          <a:xfrm>
            <a:off x="0" y="914400"/>
            <a:ext cx="9144000" cy="5425914"/>
            <a:chOff x="426979" y="1600200"/>
            <a:chExt cx="8283634" cy="3581400"/>
          </a:xfrm>
        </p:grpSpPr>
        <p:pic>
          <p:nvPicPr>
            <p:cNvPr id="4102" name="Picture 6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6979" y="1600200"/>
              <a:ext cx="8277225" cy="172402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</p:pic>
        <p:pic>
          <p:nvPicPr>
            <p:cNvPr id="4103" name="Picture 7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3388" y="3457575"/>
              <a:ext cx="8277225" cy="172402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25802949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962"/>
            <a:ext cx="9144000" cy="837238"/>
          </a:xfrm>
        </p:spPr>
        <p:txBody>
          <a:bodyPr/>
          <a:lstStyle/>
          <a:p>
            <a:r>
              <a:rPr lang="en-US" sz="1400" dirty="0"/>
              <a:t>C-circle Dot Blot assay – 7 cell line panel – long-term exposure to 156 </a:t>
            </a:r>
            <a:r>
              <a:rPr lang="en-US" sz="1400" dirty="0" err="1"/>
              <a:t>nM</a:t>
            </a:r>
            <a:r>
              <a:rPr lang="en-US" sz="1400" dirty="0"/>
              <a:t> ATO</a:t>
            </a: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/>
              <a:t>PG-normalized C-circle signal: Auto background correction</a:t>
            </a:r>
          </a:p>
        </p:txBody>
      </p:sp>
      <p:pic>
        <p:nvPicPr>
          <p:cNvPr id="4" name="Picture 16" descr="SRF_HLine_Grad-1c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762000"/>
            <a:ext cx="9144000" cy="604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8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350" y="838200"/>
            <a:ext cx="9156700" cy="5499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431945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962"/>
            <a:ext cx="9144000" cy="837238"/>
          </a:xfrm>
        </p:spPr>
        <p:txBody>
          <a:bodyPr/>
          <a:lstStyle/>
          <a:p>
            <a:r>
              <a:rPr lang="en-US" sz="1400" dirty="0"/>
              <a:t>C-circle Dot Blot assay – 7 cell line panel – long-term exposure to 156 </a:t>
            </a:r>
            <a:r>
              <a:rPr lang="en-US" sz="1400" dirty="0" err="1"/>
              <a:t>nM</a:t>
            </a:r>
            <a:r>
              <a:rPr lang="en-US" sz="1400" dirty="0"/>
              <a:t> ATO</a:t>
            </a: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 err="1"/>
              <a:t>Alu</a:t>
            </a:r>
            <a:r>
              <a:rPr lang="en-US" sz="1600" dirty="0"/>
              <a:t>-normalized C-circle signal: Auto background correction</a:t>
            </a:r>
          </a:p>
        </p:txBody>
      </p:sp>
      <p:pic>
        <p:nvPicPr>
          <p:cNvPr id="4" name="Picture 16" descr="SRF_HLine_Grad-1c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762000"/>
            <a:ext cx="9144000" cy="604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350" y="838200"/>
            <a:ext cx="9156700" cy="5499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165171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962"/>
            <a:ext cx="9144000" cy="837238"/>
          </a:xfrm>
        </p:spPr>
        <p:txBody>
          <a:bodyPr/>
          <a:lstStyle/>
          <a:p>
            <a:r>
              <a:rPr lang="en-US" sz="1400" dirty="0"/>
              <a:t>C-circle Dot Blot assay – 7 cell line panel – long-term exposure to 156 </a:t>
            </a:r>
            <a:r>
              <a:rPr lang="en-US" sz="1400" dirty="0" err="1"/>
              <a:t>nM</a:t>
            </a:r>
            <a:r>
              <a:rPr lang="en-US" sz="1400" dirty="0"/>
              <a:t> ATO</a:t>
            </a: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 err="1"/>
              <a:t>Alu</a:t>
            </a:r>
            <a:r>
              <a:rPr lang="en-US" sz="1600" dirty="0"/>
              <a:t>-normalized C-circle signal: Auto background correction (T-blot </a:t>
            </a:r>
            <a:r>
              <a:rPr lang="en-US" sz="1600" dirty="0" err="1"/>
              <a:t>Alu</a:t>
            </a:r>
            <a:r>
              <a:rPr lang="en-US" sz="1600" dirty="0"/>
              <a:t>)</a:t>
            </a:r>
          </a:p>
        </p:txBody>
      </p:sp>
      <p:pic>
        <p:nvPicPr>
          <p:cNvPr id="4" name="Picture 16" descr="SRF_HLine_Grad-1c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762000"/>
            <a:ext cx="9144000" cy="604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350" y="838200"/>
            <a:ext cx="9156700" cy="5499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787379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962"/>
            <a:ext cx="9144000" cy="684838"/>
          </a:xfrm>
        </p:spPr>
        <p:txBody>
          <a:bodyPr/>
          <a:lstStyle/>
          <a:p>
            <a:r>
              <a:rPr lang="en-US" sz="3600" dirty="0"/>
              <a:t>Summary, Conclusions, and Next Steps</a:t>
            </a:r>
          </a:p>
        </p:txBody>
      </p:sp>
      <p:pic>
        <p:nvPicPr>
          <p:cNvPr id="4" name="Picture 16" descr="SRF_HLine_Grad-1c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685800"/>
            <a:ext cx="9144000" cy="604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0" y="690801"/>
            <a:ext cx="914400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C-circle and </a:t>
            </a:r>
            <a:r>
              <a:rPr lang="en-US" dirty="0" err="1">
                <a:solidFill>
                  <a:schemeClr val="tx2"/>
                </a:solidFill>
              </a:rPr>
              <a:t>Alu</a:t>
            </a:r>
            <a:r>
              <a:rPr lang="en-US" dirty="0">
                <a:solidFill>
                  <a:schemeClr val="tx2"/>
                </a:solidFill>
              </a:rPr>
              <a:t> blots show very low background in all row H blank wells, but </a:t>
            </a:r>
            <a:r>
              <a:rPr lang="en-US" b="1" dirty="0">
                <a:solidFill>
                  <a:schemeClr val="bg2">
                    <a:lumMod val="60000"/>
                    <a:lumOff val="40000"/>
                  </a:schemeClr>
                </a:solidFill>
              </a:rPr>
              <a:t>the </a:t>
            </a:r>
            <a:r>
              <a:rPr lang="en-US" b="1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Alu</a:t>
            </a:r>
            <a:r>
              <a:rPr lang="en-US" b="1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en-US" b="1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reprobe</a:t>
            </a:r>
            <a:r>
              <a:rPr lang="en-US" b="1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blot did not look high quality enough to be trusted here, so we also used T-blot </a:t>
            </a:r>
            <a:r>
              <a:rPr lang="en-US" b="1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Alu</a:t>
            </a:r>
            <a:r>
              <a:rPr lang="en-US" b="1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There are discrepancies in pre-blot </a:t>
            </a:r>
            <a:r>
              <a:rPr lang="en-US" dirty="0" err="1">
                <a:solidFill>
                  <a:schemeClr val="tx2"/>
                </a:solidFill>
              </a:rPr>
              <a:t>PicoGreen</a:t>
            </a:r>
            <a:r>
              <a:rPr lang="en-US" dirty="0">
                <a:solidFill>
                  <a:schemeClr val="tx2"/>
                </a:solidFill>
              </a:rPr>
              <a:t> vs </a:t>
            </a:r>
            <a:r>
              <a:rPr lang="en-US" dirty="0" err="1">
                <a:solidFill>
                  <a:schemeClr val="tx2"/>
                </a:solidFill>
              </a:rPr>
              <a:t>Alu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 err="1">
                <a:solidFill>
                  <a:schemeClr val="tx2"/>
                </a:solidFill>
              </a:rPr>
              <a:t>reprobe</a:t>
            </a:r>
            <a:r>
              <a:rPr lang="en-US" dirty="0">
                <a:solidFill>
                  <a:schemeClr val="tx2"/>
                </a:solidFill>
              </a:rPr>
              <a:t> signal (see heat map patterns!)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C-circle signal normalized by PG shows very high CC levels in ALT+ vs ALT- cancer cells, as it was expected, regardless of auto vs manual dot blot data background correction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2">
                    <a:lumMod val="60000"/>
                    <a:lumOff val="40000"/>
                  </a:schemeClr>
                </a:solidFill>
              </a:rPr>
              <a:t>And we also see that GM847 &amp; U2OS ALT+ cancer cells have a dramatically lower amount of CC after long-term exposure to 156 </a:t>
            </a:r>
            <a:r>
              <a:rPr lang="en-US" b="1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nM</a:t>
            </a:r>
            <a:r>
              <a:rPr lang="en-US" b="1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ATO while VA13 not so much (similar to media only)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2"/>
                </a:solidFill>
              </a:rPr>
              <a:t>Alu</a:t>
            </a:r>
            <a:r>
              <a:rPr lang="en-US" dirty="0">
                <a:solidFill>
                  <a:schemeClr val="tx2"/>
                </a:solidFill>
              </a:rPr>
              <a:t>-normalized C-circle signal results agree with PG-based assessments on CC content above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293T cells had the highest amount of background in this assay out of all ALT- cell lines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2">
                    <a:lumMod val="60000"/>
                    <a:lumOff val="40000"/>
                  </a:schemeClr>
                </a:solidFill>
              </a:rPr>
              <a:t>The data above is consistent with the 5 cell line panel vehicle vs ATO experiment, but now that we included media only conditions, we see that CC levels are not really affected in VA13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2">
                    <a:lumMod val="60000"/>
                    <a:lumOff val="40000"/>
                  </a:schemeClr>
                </a:solidFill>
              </a:rPr>
              <a:t>Thus ATO causes both short-term and long-term inhibition of CC, except for VA13 ALT+ cells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The results above, combined with telomere dot blot and cell growth and </a:t>
            </a:r>
            <a:r>
              <a:rPr lang="en-US" dirty="0" err="1">
                <a:solidFill>
                  <a:schemeClr val="tx2"/>
                </a:solidFill>
              </a:rPr>
              <a:t>ATPlite</a:t>
            </a:r>
            <a:r>
              <a:rPr lang="en-US" dirty="0">
                <a:solidFill>
                  <a:schemeClr val="tx2"/>
                </a:solidFill>
              </a:rPr>
              <a:t> data, shows that </a:t>
            </a:r>
            <a:r>
              <a:rPr lang="en-US" b="1" dirty="0">
                <a:solidFill>
                  <a:schemeClr val="bg2">
                    <a:lumMod val="60000"/>
                    <a:lumOff val="40000"/>
                  </a:schemeClr>
                </a:solidFill>
              </a:rPr>
              <a:t>unfortunately ATO is not an ideal candidate for the treatment of ALT cancers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2">
                    <a:lumMod val="60000"/>
                    <a:lumOff val="40000"/>
                  </a:schemeClr>
                </a:solidFill>
              </a:rPr>
              <a:t>But ATO can work as a good control drug for our screening assays to reliably inhibit C-circles</a:t>
            </a:r>
            <a:r>
              <a:rPr lang="en-US" b="1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! </a:t>
            </a:r>
            <a:endParaRPr lang="en-US" sz="1600" i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27184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85800" y="1469877"/>
            <a:ext cx="7772400" cy="2879931"/>
          </a:xfrm>
        </p:spPr>
        <p:txBody>
          <a:bodyPr/>
          <a:lstStyle/>
          <a:p>
            <a:r>
              <a:rPr lang="en-US" sz="3600" dirty="0"/>
              <a:t>C-circle Dot Blot assay – 7 cell line panel – long-term exposure to 156 </a:t>
            </a:r>
            <a:r>
              <a:rPr lang="en-US" sz="3600" dirty="0" err="1"/>
              <a:t>nM</a:t>
            </a:r>
            <a:r>
              <a:rPr lang="en-US" sz="3600" dirty="0"/>
              <a:t> ATO #2</a:t>
            </a:r>
            <a:br>
              <a:rPr lang="en-US" sz="3600" dirty="0"/>
            </a:br>
            <a:r>
              <a:rPr lang="en-US" sz="3600" dirty="0"/>
              <a:t/>
            </a:r>
            <a:br>
              <a:rPr lang="en-US" sz="3600" dirty="0"/>
            </a:b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40966458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962"/>
            <a:ext cx="9144000" cy="837238"/>
          </a:xfrm>
        </p:spPr>
        <p:txBody>
          <a:bodyPr/>
          <a:lstStyle/>
          <a:p>
            <a:r>
              <a:rPr lang="en-US" sz="1400" dirty="0"/>
              <a:t>C-circle Dot Blot assay – 7 cell line panel – long-term exposure to 156 </a:t>
            </a:r>
            <a:r>
              <a:rPr lang="en-US" sz="1400" dirty="0" err="1"/>
              <a:t>nM</a:t>
            </a:r>
            <a:r>
              <a:rPr lang="en-US" sz="1400" dirty="0"/>
              <a:t> ATO</a:t>
            </a: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 err="1"/>
              <a:t>Alu</a:t>
            </a:r>
            <a:r>
              <a:rPr lang="en-US" sz="1600" dirty="0"/>
              <a:t> </a:t>
            </a:r>
            <a:r>
              <a:rPr lang="en-US" sz="1600" dirty="0" err="1"/>
              <a:t>Reprobe</a:t>
            </a:r>
            <a:r>
              <a:rPr lang="en-US" sz="1600" dirty="0"/>
              <a:t> and </a:t>
            </a:r>
            <a:r>
              <a:rPr lang="en-US" sz="1600" dirty="0" err="1"/>
              <a:t>PicoGreen</a:t>
            </a:r>
            <a:r>
              <a:rPr lang="en-US" sz="1600" dirty="0"/>
              <a:t> Assay: </a:t>
            </a:r>
            <a:r>
              <a:rPr lang="en-US" sz="1600" dirty="0" err="1"/>
              <a:t>gDNA</a:t>
            </a:r>
            <a:r>
              <a:rPr lang="en-US" sz="1600" dirty="0"/>
              <a:t> Content Results</a:t>
            </a:r>
          </a:p>
        </p:txBody>
      </p:sp>
      <p:pic>
        <p:nvPicPr>
          <p:cNvPr id="4" name="Picture 16" descr="SRF_HLine_Grad-1c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838200"/>
            <a:ext cx="9144000" cy="604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4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600200"/>
            <a:ext cx="9144000" cy="1904561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</p:pic>
      <p:pic>
        <p:nvPicPr>
          <p:cNvPr id="4105" name="Picture 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626572"/>
            <a:ext cx="9144001" cy="1904562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5343714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962"/>
            <a:ext cx="9144000" cy="837238"/>
          </a:xfrm>
        </p:spPr>
        <p:txBody>
          <a:bodyPr/>
          <a:lstStyle/>
          <a:p>
            <a:r>
              <a:rPr lang="en-US" sz="1400" dirty="0"/>
              <a:t>C-circle Dot Blot assay – 7 cell line panel – long-term exposure to 156 </a:t>
            </a:r>
            <a:r>
              <a:rPr lang="en-US" sz="1400" dirty="0" err="1"/>
              <a:t>nM</a:t>
            </a:r>
            <a:r>
              <a:rPr lang="en-US" sz="1400" dirty="0"/>
              <a:t> ATO</a:t>
            </a: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/>
              <a:t>PG-normalized C-circle signal: Auto background correction</a:t>
            </a:r>
          </a:p>
        </p:txBody>
      </p:sp>
      <p:pic>
        <p:nvPicPr>
          <p:cNvPr id="4" name="Picture 16" descr="SRF_HLine_Grad-1c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762000"/>
            <a:ext cx="9144000" cy="604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9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350" y="838200"/>
            <a:ext cx="9156700" cy="5499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597668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962"/>
            <a:ext cx="9144000" cy="837238"/>
          </a:xfrm>
        </p:spPr>
        <p:txBody>
          <a:bodyPr/>
          <a:lstStyle/>
          <a:p>
            <a:r>
              <a:rPr lang="en-US" sz="1400" dirty="0"/>
              <a:t>C-circle Dot Blot assay – 7 cell line panel – long-term exposure to 156 </a:t>
            </a:r>
            <a:r>
              <a:rPr lang="en-US" sz="1400" dirty="0" err="1"/>
              <a:t>nM</a:t>
            </a:r>
            <a:r>
              <a:rPr lang="en-US" sz="1400" dirty="0"/>
              <a:t> ATO</a:t>
            </a: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 err="1"/>
              <a:t>Alu</a:t>
            </a:r>
            <a:r>
              <a:rPr lang="en-US" sz="1600" dirty="0"/>
              <a:t>-normalized C-circle signal: Auto background correction</a:t>
            </a:r>
          </a:p>
        </p:txBody>
      </p:sp>
      <p:pic>
        <p:nvPicPr>
          <p:cNvPr id="4" name="Picture 16" descr="SRF_HLine_Grad-1c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762000"/>
            <a:ext cx="9144000" cy="604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350" y="838200"/>
            <a:ext cx="9156700" cy="5499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640081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962"/>
            <a:ext cx="9144000" cy="837238"/>
          </a:xfrm>
        </p:spPr>
        <p:txBody>
          <a:bodyPr/>
          <a:lstStyle/>
          <a:p>
            <a:r>
              <a:rPr lang="en-US" sz="1400" dirty="0"/>
              <a:t>C-circle Dot Blot assay – 7 cell line panel – long-term exposure to 156 </a:t>
            </a:r>
            <a:r>
              <a:rPr lang="en-US" sz="1400" dirty="0" err="1"/>
              <a:t>nM</a:t>
            </a:r>
            <a:r>
              <a:rPr lang="en-US" sz="1400" dirty="0"/>
              <a:t> ATO</a:t>
            </a: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/>
              <a:t>C-circle levels normalized by PG or </a:t>
            </a:r>
            <a:r>
              <a:rPr lang="en-US" sz="1600" dirty="0" err="1"/>
              <a:t>Alu</a:t>
            </a:r>
            <a:r>
              <a:rPr lang="en-US" sz="1600" dirty="0"/>
              <a:t> were further normalized to HeLa (media only)</a:t>
            </a:r>
          </a:p>
        </p:txBody>
      </p:sp>
      <p:pic>
        <p:nvPicPr>
          <p:cNvPr id="4" name="Picture 16" descr="SRF_HLine_Grad-1c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762000"/>
            <a:ext cx="9144000" cy="604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38200"/>
            <a:ext cx="9144000" cy="54965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413227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>
          <a:xfrm>
            <a:off x="142206" y="1555364"/>
            <a:ext cx="8835622" cy="4804345"/>
          </a:xfrm>
          <a:prstGeom prst="rect">
            <a:avLst/>
          </a:prstGeom>
          <a:solidFill>
            <a:srgbClr val="FFFF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2936" tIns="41469" rIns="82936" bIns="41469" rtlCol="0" anchor="ctr"/>
          <a:lstStyle/>
          <a:p>
            <a:pPr algn="ctr" defTabSz="413244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A5D0E4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0810"/>
            <a:ext cx="8229600" cy="771922"/>
          </a:xfrm>
        </p:spPr>
        <p:txBody>
          <a:bodyPr>
            <a:noAutofit/>
          </a:bodyPr>
          <a:lstStyle/>
          <a:p>
            <a:r>
              <a:rPr lang="en-US" sz="2800" dirty="0"/>
              <a:t>C-circle Detection by Fluorescence Signals (PCR-free)</a:t>
            </a:r>
            <a:br>
              <a:rPr lang="en-US" sz="2800" dirty="0"/>
            </a:br>
            <a:r>
              <a:rPr lang="en-US" sz="2800" dirty="0"/>
              <a:t>CC EATR Assay</a:t>
            </a:r>
          </a:p>
        </p:txBody>
      </p:sp>
      <p:pic>
        <p:nvPicPr>
          <p:cNvPr id="8" name="Picture 7" descr="SRF_HLine_Grad-1c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19628"/>
            <a:ext cx="9144000" cy="60000"/>
          </a:xfrm>
          <a:prstGeom prst="rect">
            <a:avLst/>
          </a:prstGeom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09139" y="1087337"/>
            <a:ext cx="8949221" cy="561257"/>
          </a:xfrm>
        </p:spPr>
        <p:txBody>
          <a:bodyPr>
            <a:normAutofit/>
          </a:bodyPr>
          <a:lstStyle/>
          <a:p>
            <a:pPr>
              <a:spcBef>
                <a:spcPts val="363"/>
              </a:spcBef>
              <a:buClr>
                <a:schemeClr val="tx1"/>
              </a:buClr>
              <a:buSzPct val="110000"/>
              <a:buFont typeface="Arial"/>
              <a:buChar char="•"/>
            </a:pPr>
            <a:r>
              <a:rPr lang="en-US" sz="2700" dirty="0">
                <a:latin typeface="Myriad Pro"/>
                <a:cs typeface="Myriad Pro"/>
              </a:rPr>
              <a:t>This is how the CC EATR assay works:</a:t>
            </a:r>
          </a:p>
        </p:txBody>
      </p:sp>
      <p:sp>
        <p:nvSpPr>
          <p:cNvPr id="3" name="Rectangle 2"/>
          <p:cNvSpPr/>
          <p:nvPr/>
        </p:nvSpPr>
        <p:spPr>
          <a:xfrm>
            <a:off x="259200" y="3378595"/>
            <a:ext cx="1494720" cy="864091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2936" tIns="41469" rIns="82936" bIns="41469" rtlCol="0" anchor="ctr"/>
          <a:lstStyle/>
          <a:p>
            <a:pPr algn="ctr" defTabSz="413244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A5D0E4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838080" y="2868781"/>
            <a:ext cx="2255040" cy="509814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2936" tIns="41469" rIns="82936" bIns="41469" rtlCol="0" anchor="ctr"/>
          <a:lstStyle/>
          <a:p>
            <a:pPr algn="ctr" defTabSz="413244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A5D0E4"/>
              </a:solidFill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190080" y="3116891"/>
            <a:ext cx="1503360" cy="1670172"/>
            <a:chOff x="209550" y="2997645"/>
            <a:chExt cx="1657350" cy="1841055"/>
          </a:xfrm>
        </p:grpSpPr>
        <p:sp>
          <p:nvSpPr>
            <p:cNvPr id="4" name="Oval 3"/>
            <p:cNvSpPr/>
            <p:nvPr/>
          </p:nvSpPr>
          <p:spPr>
            <a:xfrm>
              <a:off x="209550" y="3181350"/>
              <a:ext cx="1657350" cy="165735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13244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A5D0E4"/>
                </a:solidFill>
              </a:endParaRPr>
            </a:p>
          </p:txBody>
        </p:sp>
        <p:sp>
          <p:nvSpPr>
            <p:cNvPr id="5" name="Arc 4"/>
            <p:cNvSpPr/>
            <p:nvPr/>
          </p:nvSpPr>
          <p:spPr>
            <a:xfrm rot="18849499">
              <a:off x="230412" y="3033676"/>
              <a:ext cx="1548888" cy="1476825"/>
            </a:xfrm>
            <a:prstGeom prst="arc">
              <a:avLst>
                <a:gd name="adj1" fmla="val 17363369"/>
                <a:gd name="adj2" fmla="val 20892342"/>
              </a:avLst>
            </a:prstGeom>
            <a:ln>
              <a:solidFill>
                <a:srgbClr val="080808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413244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A5D0E4"/>
                </a:solidFill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414720" y="2678681"/>
            <a:ext cx="1071360" cy="360747"/>
          </a:xfrm>
          <a:prstGeom prst="rect">
            <a:avLst/>
          </a:prstGeom>
          <a:noFill/>
        </p:spPr>
        <p:txBody>
          <a:bodyPr wrap="square" lIns="82936" tIns="41469" rIns="82936" bIns="41469" rtlCol="0">
            <a:spAutoFit/>
          </a:bodyPr>
          <a:lstStyle/>
          <a:p>
            <a:pPr algn="ctr" defTabSz="413244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80808"/>
                </a:solidFill>
                <a:latin typeface="Arial" charset="0"/>
                <a:ea typeface="SimSun" pitchFamily="2" charset="-122"/>
                <a:cs typeface="Arial" charset="0"/>
              </a:rPr>
              <a:t>C-circle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678031" y="4312786"/>
            <a:ext cx="1729073" cy="914745"/>
          </a:xfrm>
          <a:prstGeom prst="rect">
            <a:avLst/>
          </a:prstGeom>
          <a:noFill/>
        </p:spPr>
        <p:txBody>
          <a:bodyPr wrap="square" lIns="82936" tIns="41469" rIns="82936" bIns="41469" rtlCol="0">
            <a:spAutoFit/>
          </a:bodyPr>
          <a:lstStyle/>
          <a:p>
            <a:pPr defTabSz="413244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80808"/>
                </a:solidFill>
                <a:latin typeface="Arial" charset="0"/>
                <a:ea typeface="SimSun" pitchFamily="2" charset="-122"/>
                <a:cs typeface="Arial" charset="0"/>
              </a:rPr>
              <a:t>+ </a:t>
            </a:r>
            <a:r>
              <a:rPr lang="en-US" dirty="0" err="1">
                <a:solidFill>
                  <a:srgbClr val="080808"/>
                </a:solidFill>
                <a:latin typeface="Arial" charset="0"/>
                <a:ea typeface="SimSun" pitchFamily="2" charset="-122"/>
                <a:cs typeface="Arial" charset="0"/>
              </a:rPr>
              <a:t>dNTPs</a:t>
            </a:r>
            <a:endParaRPr lang="en-US" dirty="0">
              <a:solidFill>
                <a:srgbClr val="080808"/>
              </a:solidFill>
              <a:latin typeface="Arial" charset="0"/>
              <a:ea typeface="SimSun" pitchFamily="2" charset="-122"/>
              <a:cs typeface="Arial" charset="0"/>
            </a:endParaRPr>
          </a:p>
          <a:p>
            <a:pPr defTabSz="413244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80808"/>
                </a:solidFill>
                <a:latin typeface="Arial" charset="0"/>
                <a:ea typeface="SimSun" pitchFamily="2" charset="-122"/>
                <a:cs typeface="Arial" charset="0"/>
              </a:rPr>
              <a:t>+ other reagents</a:t>
            </a:r>
          </a:p>
        </p:txBody>
      </p:sp>
      <p:pic>
        <p:nvPicPr>
          <p:cNvPr id="53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37" t="39202" r="74816" b="49571"/>
          <a:stretch/>
        </p:blipFill>
        <p:spPr bwMode="auto">
          <a:xfrm>
            <a:off x="3306663" y="3667654"/>
            <a:ext cx="200880" cy="2273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32" name="Group 31"/>
          <p:cNvGrpSpPr/>
          <p:nvPr/>
        </p:nvGrpSpPr>
        <p:grpSpPr>
          <a:xfrm>
            <a:off x="2937602" y="3770519"/>
            <a:ext cx="511385" cy="568127"/>
            <a:chOff x="209550" y="2997645"/>
            <a:chExt cx="1657350" cy="1841055"/>
          </a:xfrm>
          <a:effectLst/>
        </p:grpSpPr>
        <p:sp>
          <p:nvSpPr>
            <p:cNvPr id="33" name="Oval 32"/>
            <p:cNvSpPr/>
            <p:nvPr/>
          </p:nvSpPr>
          <p:spPr>
            <a:xfrm>
              <a:off x="209550" y="3181350"/>
              <a:ext cx="1657350" cy="165735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13244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A5D0E4"/>
                </a:solidFill>
              </a:endParaRPr>
            </a:p>
          </p:txBody>
        </p:sp>
        <p:sp>
          <p:nvSpPr>
            <p:cNvPr id="34" name="Arc 33"/>
            <p:cNvSpPr/>
            <p:nvPr/>
          </p:nvSpPr>
          <p:spPr>
            <a:xfrm rot="18849499">
              <a:off x="230412" y="3033676"/>
              <a:ext cx="1548888" cy="1476825"/>
            </a:xfrm>
            <a:prstGeom prst="arc">
              <a:avLst>
                <a:gd name="adj1" fmla="val 17363369"/>
                <a:gd name="adj2" fmla="val 20892342"/>
              </a:avLst>
            </a:prstGeom>
            <a:ln>
              <a:solidFill>
                <a:srgbClr val="080808"/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413244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A5D0E4"/>
                </a:solidFill>
              </a:endParaRPr>
            </a:p>
          </p:txBody>
        </p:sp>
      </p:grpSp>
      <p:sp>
        <p:nvSpPr>
          <p:cNvPr id="7" name="Rectangle 6"/>
          <p:cNvSpPr/>
          <p:nvPr/>
        </p:nvSpPr>
        <p:spPr>
          <a:xfrm>
            <a:off x="7879680" y="3175534"/>
            <a:ext cx="1098148" cy="441596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2936" tIns="41469" rIns="82936" bIns="41469" rtlCol="0" anchor="ctr"/>
          <a:lstStyle/>
          <a:p>
            <a:pPr algn="ctr" defTabSz="413244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A5D0E4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5761444" y="4771535"/>
            <a:ext cx="1556636" cy="441596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2936" tIns="41469" rIns="82936" bIns="41469" rtlCol="0" anchor="ctr"/>
          <a:lstStyle/>
          <a:p>
            <a:pPr algn="ctr" defTabSz="413244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A5D0E4"/>
              </a:solidFill>
            </a:endParaRPr>
          </a:p>
        </p:txBody>
      </p:sp>
      <p:sp>
        <p:nvSpPr>
          <p:cNvPr id="14" name="Circular Arrow 13"/>
          <p:cNvSpPr/>
          <p:nvPr/>
        </p:nvSpPr>
        <p:spPr>
          <a:xfrm rot="8100000">
            <a:off x="2731344" y="3688364"/>
            <a:ext cx="966106" cy="900734"/>
          </a:xfrm>
          <a:prstGeom prst="circularArrow">
            <a:avLst>
              <a:gd name="adj1" fmla="val 12500"/>
              <a:gd name="adj2" fmla="val 854783"/>
              <a:gd name="adj3" fmla="val 20457681"/>
              <a:gd name="adj4" fmla="val 10800000"/>
              <a:gd name="adj5" fmla="val 12500"/>
            </a:avLst>
          </a:prstGeom>
          <a:gradFill>
            <a:gsLst>
              <a:gs pos="0">
                <a:srgbClr val="0000FF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2936" tIns="41469" rIns="82936" bIns="41469" rtlCol="0" anchor="ctr"/>
          <a:lstStyle/>
          <a:p>
            <a:pPr algn="ctr" defTabSz="413244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A5D0E4"/>
              </a:solidFill>
            </a:endParaRPr>
          </a:p>
        </p:txBody>
      </p:sp>
      <p:pic>
        <p:nvPicPr>
          <p:cNvPr id="43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97" t="40044" r="74110" b="49700"/>
          <a:stretch/>
        </p:blipFill>
        <p:spPr bwMode="auto">
          <a:xfrm>
            <a:off x="2080126" y="3547795"/>
            <a:ext cx="502991" cy="4152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44" name="Straight Arrow Connector 43"/>
          <p:cNvCxnSpPr/>
          <p:nvPr/>
        </p:nvCxnSpPr>
        <p:spPr>
          <a:xfrm>
            <a:off x="1781710" y="4062198"/>
            <a:ext cx="1071360" cy="0"/>
          </a:xfrm>
          <a:prstGeom prst="straightConnector1">
            <a:avLst/>
          </a:prstGeom>
          <a:ln>
            <a:solidFill>
              <a:srgbClr val="080808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>
            <a:off x="6810697" y="3075874"/>
            <a:ext cx="0" cy="387412"/>
          </a:xfrm>
          <a:prstGeom prst="straightConnector1">
            <a:avLst/>
          </a:prstGeom>
          <a:ln>
            <a:solidFill>
              <a:srgbClr val="080808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6899039" y="3091786"/>
            <a:ext cx="2321926" cy="360747"/>
          </a:xfrm>
          <a:prstGeom prst="rect">
            <a:avLst/>
          </a:prstGeom>
          <a:noFill/>
        </p:spPr>
        <p:txBody>
          <a:bodyPr wrap="square" lIns="82936" tIns="41469" rIns="82936" bIns="41469" rtlCol="0">
            <a:spAutoFit/>
          </a:bodyPr>
          <a:lstStyle/>
          <a:p>
            <a:pPr defTabSz="413244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80808"/>
                </a:solidFill>
                <a:latin typeface="Arial" charset="0"/>
                <a:ea typeface="SimSun" pitchFamily="2" charset="-122"/>
                <a:cs typeface="Arial" charset="0"/>
              </a:rPr>
              <a:t>Probe binds</a:t>
            </a:r>
          </a:p>
        </p:txBody>
      </p:sp>
      <p:cxnSp>
        <p:nvCxnSpPr>
          <p:cNvPr id="70" name="Straight Arrow Connector 69"/>
          <p:cNvCxnSpPr/>
          <p:nvPr/>
        </p:nvCxnSpPr>
        <p:spPr>
          <a:xfrm>
            <a:off x="6810697" y="3991810"/>
            <a:ext cx="0" cy="387412"/>
          </a:xfrm>
          <a:prstGeom prst="straightConnector1">
            <a:avLst/>
          </a:prstGeom>
          <a:ln>
            <a:solidFill>
              <a:srgbClr val="080808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6899039" y="4007723"/>
            <a:ext cx="2321926" cy="360747"/>
          </a:xfrm>
          <a:prstGeom prst="rect">
            <a:avLst/>
          </a:prstGeom>
          <a:noFill/>
        </p:spPr>
        <p:txBody>
          <a:bodyPr wrap="square" lIns="82936" tIns="41469" rIns="82936" bIns="41469" rtlCol="0">
            <a:spAutoFit/>
          </a:bodyPr>
          <a:lstStyle/>
          <a:p>
            <a:pPr defTabSz="413244" fontAlgn="base">
              <a:spcBef>
                <a:spcPct val="0"/>
              </a:spcBef>
              <a:spcAft>
                <a:spcPct val="0"/>
              </a:spcAft>
            </a:pPr>
            <a:r>
              <a:rPr lang="en-US" dirty="0" err="1">
                <a:solidFill>
                  <a:srgbClr val="080808"/>
                </a:solidFill>
                <a:latin typeface="Arial" charset="0"/>
                <a:ea typeface="SimSun" pitchFamily="2" charset="-122"/>
                <a:cs typeface="Arial" charset="0"/>
              </a:rPr>
              <a:t>ExoIII</a:t>
            </a:r>
            <a:r>
              <a:rPr lang="en-US" dirty="0">
                <a:solidFill>
                  <a:srgbClr val="080808"/>
                </a:solidFill>
                <a:latin typeface="Arial" charset="0"/>
                <a:ea typeface="SimSun" pitchFamily="2" charset="-122"/>
                <a:cs typeface="Arial" charset="0"/>
              </a:rPr>
              <a:t> binds</a:t>
            </a:r>
          </a:p>
        </p:txBody>
      </p:sp>
      <p:sp>
        <p:nvSpPr>
          <p:cNvPr id="59" name="Left Brace 58"/>
          <p:cNvSpPr/>
          <p:nvPr/>
        </p:nvSpPr>
        <p:spPr>
          <a:xfrm>
            <a:off x="3700006" y="2185237"/>
            <a:ext cx="369435" cy="3633489"/>
          </a:xfrm>
          <a:prstGeom prst="leftBrace">
            <a:avLst/>
          </a:prstGeom>
          <a:ln>
            <a:solidFill>
              <a:srgbClr val="080808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82936" tIns="41469" rIns="82936" bIns="41469" rtlCol="0" anchor="ctr"/>
          <a:lstStyle/>
          <a:p>
            <a:pPr algn="ctr" defTabSz="413244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A5D0E4"/>
              </a:solidFill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4069441" y="5714997"/>
            <a:ext cx="4907810" cy="360747"/>
          </a:xfrm>
          <a:prstGeom prst="rect">
            <a:avLst/>
          </a:prstGeom>
          <a:noFill/>
        </p:spPr>
        <p:txBody>
          <a:bodyPr wrap="square" lIns="82936" tIns="41469" rIns="82936" bIns="41469" rtlCol="0">
            <a:spAutoFit/>
          </a:bodyPr>
          <a:lstStyle/>
          <a:p>
            <a:pPr algn="ctr" defTabSz="413244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80808"/>
                </a:solidFill>
                <a:latin typeface="Arial" charset="0"/>
                <a:ea typeface="SimSun" pitchFamily="2" charset="-122"/>
                <a:cs typeface="Arial" charset="0"/>
              </a:rPr>
              <a:t>Fluorescence Detection and Target Recycling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607040" y="3012599"/>
            <a:ext cx="1408321" cy="637746"/>
          </a:xfrm>
          <a:prstGeom prst="rect">
            <a:avLst/>
          </a:prstGeom>
          <a:noFill/>
        </p:spPr>
        <p:txBody>
          <a:bodyPr wrap="square" lIns="82936" tIns="41469" rIns="82936" bIns="41469" rtlCol="0">
            <a:spAutoFit/>
          </a:bodyPr>
          <a:lstStyle/>
          <a:p>
            <a:pPr algn="ctr" defTabSz="413244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80808"/>
                </a:solidFill>
                <a:latin typeface="Arial" charset="0"/>
                <a:ea typeface="SimSun" pitchFamily="2" charset="-122"/>
                <a:cs typeface="Arial" charset="0"/>
              </a:rPr>
              <a:t>phi29 DNA polymerase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36960" y="3085259"/>
            <a:ext cx="457920" cy="360747"/>
          </a:xfrm>
          <a:prstGeom prst="rect">
            <a:avLst/>
          </a:prstGeom>
          <a:noFill/>
        </p:spPr>
        <p:txBody>
          <a:bodyPr wrap="square" lIns="82936" tIns="41469" rIns="82936" bIns="41469" rtlCol="0">
            <a:spAutoFit/>
          </a:bodyPr>
          <a:lstStyle/>
          <a:p>
            <a:pPr defTabSz="413244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4080">
                    <a:lumMod val="50000"/>
                  </a:srgbClr>
                </a:solidFill>
                <a:latin typeface="Arial" charset="0"/>
                <a:ea typeface="SimSun" pitchFamily="2" charset="-122"/>
                <a:cs typeface="Arial" charset="0"/>
              </a:rPr>
              <a:t>5’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1257121" y="3112871"/>
            <a:ext cx="457920" cy="360747"/>
          </a:xfrm>
          <a:prstGeom prst="rect">
            <a:avLst/>
          </a:prstGeom>
          <a:noFill/>
        </p:spPr>
        <p:txBody>
          <a:bodyPr wrap="square" lIns="82936" tIns="41469" rIns="82936" bIns="41469" rtlCol="0">
            <a:spAutoFit/>
          </a:bodyPr>
          <a:lstStyle/>
          <a:p>
            <a:pPr defTabSz="413244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4080">
                    <a:lumMod val="50000"/>
                  </a:srgbClr>
                </a:solidFill>
                <a:latin typeface="Arial" charset="0"/>
                <a:ea typeface="SimSun" pitchFamily="2" charset="-122"/>
                <a:cs typeface="Arial" charset="0"/>
              </a:rPr>
              <a:t>3’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4323240" y="2202095"/>
            <a:ext cx="4848412" cy="825291"/>
            <a:chOff x="4766072" y="2141649"/>
            <a:chExt cx="5345038" cy="909730"/>
          </a:xfrm>
        </p:grpSpPr>
        <p:cxnSp>
          <p:nvCxnSpPr>
            <p:cNvPr id="47" name="Straight Connector 46"/>
            <p:cNvCxnSpPr/>
            <p:nvPr/>
          </p:nvCxnSpPr>
          <p:spPr>
            <a:xfrm>
              <a:off x="5234466" y="2975491"/>
              <a:ext cx="4547709" cy="0"/>
            </a:xfrm>
            <a:prstGeom prst="line">
              <a:avLst/>
            </a:prstGeom>
            <a:ln w="63500">
              <a:solidFill>
                <a:srgbClr val="0000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Arc 15"/>
            <p:cNvSpPr/>
            <p:nvPr/>
          </p:nvSpPr>
          <p:spPr>
            <a:xfrm rot="10592151">
              <a:off x="4916450" y="2141649"/>
              <a:ext cx="640035" cy="827040"/>
            </a:xfrm>
            <a:prstGeom prst="arc">
              <a:avLst>
                <a:gd name="adj1" fmla="val 16200000"/>
                <a:gd name="adj2" fmla="val 21511976"/>
              </a:avLst>
            </a:prstGeom>
            <a:ln w="63500">
              <a:solidFill>
                <a:srgbClr val="0000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413244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A5D0E4"/>
                </a:solidFill>
              </a:endParaRPr>
            </a:p>
          </p:txBody>
        </p:sp>
        <p:pic>
          <p:nvPicPr>
            <p:cNvPr id="69" name="Picture 3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637" t="39202" r="74816" b="49571"/>
            <a:stretch/>
          </p:blipFill>
          <p:spPr bwMode="auto">
            <a:xfrm>
              <a:off x="4766072" y="2329419"/>
              <a:ext cx="221456" cy="2505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0" name="Oval 39"/>
            <p:cNvSpPr/>
            <p:nvPr/>
          </p:nvSpPr>
          <p:spPr>
            <a:xfrm rot="19800000">
              <a:off x="4993601" y="2346698"/>
              <a:ext cx="563766" cy="56376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13244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A5D0E4"/>
                </a:solidFill>
              </a:endParaRPr>
            </a:p>
          </p:txBody>
        </p:sp>
        <p:cxnSp>
          <p:nvCxnSpPr>
            <p:cNvPr id="76" name="Straight Connector 75"/>
            <p:cNvCxnSpPr/>
            <p:nvPr/>
          </p:nvCxnSpPr>
          <p:spPr>
            <a:xfrm>
              <a:off x="9392296" y="2975491"/>
              <a:ext cx="389879" cy="0"/>
            </a:xfrm>
            <a:prstGeom prst="line">
              <a:avLst/>
            </a:prstGeom>
            <a:ln w="63500">
              <a:solidFill>
                <a:srgbClr val="080808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TextBox 76"/>
            <p:cNvSpPr txBox="1"/>
            <p:nvPr/>
          </p:nvSpPr>
          <p:spPr>
            <a:xfrm>
              <a:off x="9606285" y="2644259"/>
              <a:ext cx="504825" cy="4071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13244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srgbClr val="004080">
                      <a:lumMod val="50000"/>
                    </a:srgbClr>
                  </a:solidFill>
                  <a:latin typeface="Arial" charset="0"/>
                  <a:ea typeface="SimSun" pitchFamily="2" charset="-122"/>
                  <a:cs typeface="Arial" charset="0"/>
                </a:rPr>
                <a:t>5’</a:t>
              </a:r>
            </a:p>
          </p:txBody>
        </p:sp>
      </p:grpSp>
      <p:grpSp>
        <p:nvGrpSpPr>
          <p:cNvPr id="110" name="Group 109"/>
          <p:cNvGrpSpPr/>
          <p:nvPr/>
        </p:nvGrpSpPr>
        <p:grpSpPr>
          <a:xfrm>
            <a:off x="4331880" y="3126671"/>
            <a:ext cx="4848412" cy="825291"/>
            <a:chOff x="4766072" y="2141649"/>
            <a:chExt cx="5345038" cy="909730"/>
          </a:xfrm>
        </p:grpSpPr>
        <p:cxnSp>
          <p:nvCxnSpPr>
            <p:cNvPr id="111" name="Straight Connector 110"/>
            <p:cNvCxnSpPr/>
            <p:nvPr/>
          </p:nvCxnSpPr>
          <p:spPr>
            <a:xfrm>
              <a:off x="5234466" y="2975491"/>
              <a:ext cx="4547709" cy="0"/>
            </a:xfrm>
            <a:prstGeom prst="line">
              <a:avLst/>
            </a:prstGeom>
            <a:ln w="63500">
              <a:solidFill>
                <a:srgbClr val="0000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2" name="Arc 111"/>
            <p:cNvSpPr/>
            <p:nvPr/>
          </p:nvSpPr>
          <p:spPr>
            <a:xfrm rot="10592151">
              <a:off x="4916450" y="2141649"/>
              <a:ext cx="640035" cy="827040"/>
            </a:xfrm>
            <a:prstGeom prst="arc">
              <a:avLst>
                <a:gd name="adj1" fmla="val 16200000"/>
                <a:gd name="adj2" fmla="val 21511976"/>
              </a:avLst>
            </a:prstGeom>
            <a:ln w="63500">
              <a:solidFill>
                <a:srgbClr val="0000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413244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A5D0E4"/>
                </a:solidFill>
              </a:endParaRPr>
            </a:p>
          </p:txBody>
        </p:sp>
        <p:pic>
          <p:nvPicPr>
            <p:cNvPr id="113" name="Picture 3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637" t="39202" r="74816" b="49571"/>
            <a:stretch/>
          </p:blipFill>
          <p:spPr bwMode="auto">
            <a:xfrm>
              <a:off x="4766072" y="2329419"/>
              <a:ext cx="221456" cy="2505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14" name="Oval 113"/>
            <p:cNvSpPr/>
            <p:nvPr/>
          </p:nvSpPr>
          <p:spPr>
            <a:xfrm rot="19800000">
              <a:off x="4993601" y="2346698"/>
              <a:ext cx="563766" cy="56376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13244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A5D0E4"/>
                </a:solidFill>
              </a:endParaRPr>
            </a:p>
          </p:txBody>
        </p:sp>
        <p:cxnSp>
          <p:nvCxnSpPr>
            <p:cNvPr id="115" name="Straight Connector 114"/>
            <p:cNvCxnSpPr/>
            <p:nvPr/>
          </p:nvCxnSpPr>
          <p:spPr>
            <a:xfrm>
              <a:off x="9392296" y="2975491"/>
              <a:ext cx="389879" cy="0"/>
            </a:xfrm>
            <a:prstGeom prst="line">
              <a:avLst/>
            </a:prstGeom>
            <a:ln w="63500">
              <a:solidFill>
                <a:srgbClr val="080808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6" name="TextBox 115"/>
            <p:cNvSpPr txBox="1"/>
            <p:nvPr/>
          </p:nvSpPr>
          <p:spPr>
            <a:xfrm>
              <a:off x="9606285" y="2644259"/>
              <a:ext cx="504825" cy="4071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13244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srgbClr val="004080">
                      <a:lumMod val="50000"/>
                    </a:srgbClr>
                  </a:solidFill>
                  <a:latin typeface="Arial" charset="0"/>
                  <a:ea typeface="SimSun" pitchFamily="2" charset="-122"/>
                  <a:cs typeface="Arial" charset="0"/>
                </a:rPr>
                <a:t>5’</a:t>
              </a:r>
            </a:p>
          </p:txBody>
        </p:sp>
      </p:grpSp>
      <p:grpSp>
        <p:nvGrpSpPr>
          <p:cNvPr id="129" name="Group 128"/>
          <p:cNvGrpSpPr/>
          <p:nvPr/>
        </p:nvGrpSpPr>
        <p:grpSpPr>
          <a:xfrm>
            <a:off x="4340520" y="3999404"/>
            <a:ext cx="4848412" cy="825291"/>
            <a:chOff x="4766072" y="2141649"/>
            <a:chExt cx="5345038" cy="909730"/>
          </a:xfrm>
        </p:grpSpPr>
        <p:cxnSp>
          <p:nvCxnSpPr>
            <p:cNvPr id="130" name="Straight Connector 129"/>
            <p:cNvCxnSpPr/>
            <p:nvPr/>
          </p:nvCxnSpPr>
          <p:spPr>
            <a:xfrm>
              <a:off x="5234466" y="2975491"/>
              <a:ext cx="4547709" cy="0"/>
            </a:xfrm>
            <a:prstGeom prst="line">
              <a:avLst/>
            </a:prstGeom>
            <a:ln w="63500">
              <a:solidFill>
                <a:srgbClr val="0000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1" name="Arc 130"/>
            <p:cNvSpPr/>
            <p:nvPr/>
          </p:nvSpPr>
          <p:spPr>
            <a:xfrm rot="10592151">
              <a:off x="4916450" y="2141649"/>
              <a:ext cx="640035" cy="827040"/>
            </a:xfrm>
            <a:prstGeom prst="arc">
              <a:avLst>
                <a:gd name="adj1" fmla="val 16200000"/>
                <a:gd name="adj2" fmla="val 21511976"/>
              </a:avLst>
            </a:prstGeom>
            <a:ln w="63500">
              <a:solidFill>
                <a:srgbClr val="0000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413244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A5D0E4"/>
                </a:solidFill>
              </a:endParaRPr>
            </a:p>
          </p:txBody>
        </p:sp>
        <p:pic>
          <p:nvPicPr>
            <p:cNvPr id="132" name="Picture 3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637" t="39202" r="74816" b="49571"/>
            <a:stretch/>
          </p:blipFill>
          <p:spPr bwMode="auto">
            <a:xfrm>
              <a:off x="4766072" y="2329419"/>
              <a:ext cx="221456" cy="2505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33" name="Oval 132"/>
            <p:cNvSpPr/>
            <p:nvPr/>
          </p:nvSpPr>
          <p:spPr>
            <a:xfrm rot="19800000">
              <a:off x="4993601" y="2346698"/>
              <a:ext cx="563766" cy="56376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13244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A5D0E4"/>
                </a:solidFill>
              </a:endParaRPr>
            </a:p>
          </p:txBody>
        </p:sp>
        <p:cxnSp>
          <p:nvCxnSpPr>
            <p:cNvPr id="134" name="Straight Connector 133"/>
            <p:cNvCxnSpPr/>
            <p:nvPr/>
          </p:nvCxnSpPr>
          <p:spPr>
            <a:xfrm>
              <a:off x="9392296" y="2975491"/>
              <a:ext cx="389879" cy="0"/>
            </a:xfrm>
            <a:prstGeom prst="line">
              <a:avLst/>
            </a:prstGeom>
            <a:ln w="63500">
              <a:solidFill>
                <a:srgbClr val="080808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5" name="TextBox 134"/>
            <p:cNvSpPr txBox="1"/>
            <p:nvPr/>
          </p:nvSpPr>
          <p:spPr>
            <a:xfrm>
              <a:off x="9606285" y="2644259"/>
              <a:ext cx="504825" cy="4071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13244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srgbClr val="004080">
                      <a:lumMod val="50000"/>
                    </a:srgbClr>
                  </a:solidFill>
                  <a:latin typeface="Arial" charset="0"/>
                  <a:ea typeface="SimSun" pitchFamily="2" charset="-122"/>
                  <a:cs typeface="Arial" charset="0"/>
                </a:rPr>
                <a:t>5’</a:t>
              </a:r>
            </a:p>
          </p:txBody>
        </p:sp>
      </p:grpSp>
      <p:sp>
        <p:nvSpPr>
          <p:cNvPr id="23" name="Pie 22"/>
          <p:cNvSpPr/>
          <p:nvPr/>
        </p:nvSpPr>
        <p:spPr>
          <a:xfrm rot="13500000">
            <a:off x="8087653" y="4422988"/>
            <a:ext cx="375445" cy="358758"/>
          </a:xfrm>
          <a:prstGeom prst="pie">
            <a:avLst/>
          </a:prstGeom>
          <a:solidFill>
            <a:srgbClr val="FF00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2936" tIns="41469" rIns="82936" bIns="41469" rtlCol="0" anchor="ctr"/>
          <a:lstStyle/>
          <a:p>
            <a:pPr algn="ctr" defTabSz="413244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A5D0E4"/>
              </a:solidFill>
            </a:endParaRPr>
          </a:p>
        </p:txBody>
      </p:sp>
      <p:sp>
        <p:nvSpPr>
          <p:cNvPr id="148" name="TextBox 147"/>
          <p:cNvSpPr txBox="1"/>
          <p:nvPr/>
        </p:nvSpPr>
        <p:spPr>
          <a:xfrm>
            <a:off x="7661568" y="2158379"/>
            <a:ext cx="1301132" cy="251288"/>
          </a:xfrm>
          <a:prstGeom prst="rect">
            <a:avLst/>
          </a:prstGeom>
          <a:noFill/>
        </p:spPr>
        <p:txBody>
          <a:bodyPr wrap="square" lIns="82936" tIns="41469" rIns="82936" bIns="41469" rtlCol="0">
            <a:spAutoFit/>
          </a:bodyPr>
          <a:lstStyle/>
          <a:p>
            <a:pPr algn="ctr" defTabSz="413244" fontAlgn="base">
              <a:spcBef>
                <a:spcPct val="0"/>
              </a:spcBef>
              <a:spcAft>
                <a:spcPct val="0"/>
              </a:spcAft>
            </a:pPr>
            <a:r>
              <a:rPr lang="en-US" sz="1100" dirty="0">
                <a:solidFill>
                  <a:srgbClr val="080808"/>
                </a:solidFill>
                <a:latin typeface="Arial" charset="0"/>
                <a:ea typeface="SimSun" pitchFamily="2" charset="-122"/>
                <a:cs typeface="Arial" charset="0"/>
              </a:rPr>
              <a:t>(CCCTAA)</a:t>
            </a:r>
            <a:r>
              <a:rPr lang="en-US" sz="1100" baseline="-25000" dirty="0">
                <a:solidFill>
                  <a:srgbClr val="080808"/>
                </a:solidFill>
                <a:latin typeface="Arial" charset="0"/>
                <a:ea typeface="SimSun" pitchFamily="2" charset="-122"/>
                <a:cs typeface="Arial" charset="0"/>
              </a:rPr>
              <a:t>n</a:t>
            </a:r>
            <a:r>
              <a:rPr lang="en-US" sz="1100" dirty="0">
                <a:solidFill>
                  <a:srgbClr val="080808"/>
                </a:solidFill>
                <a:latin typeface="Arial" charset="0"/>
                <a:ea typeface="SimSun" pitchFamily="2" charset="-122"/>
                <a:cs typeface="Arial" charset="0"/>
              </a:rPr>
              <a:t> probe</a:t>
            </a:r>
          </a:p>
        </p:txBody>
      </p:sp>
      <p:sp>
        <p:nvSpPr>
          <p:cNvPr id="149" name="Pie 148"/>
          <p:cNvSpPr/>
          <p:nvPr/>
        </p:nvSpPr>
        <p:spPr>
          <a:xfrm rot="13500000">
            <a:off x="7042213" y="4431629"/>
            <a:ext cx="375445" cy="358758"/>
          </a:xfrm>
          <a:prstGeom prst="pie">
            <a:avLst/>
          </a:prstGeom>
          <a:solidFill>
            <a:srgbClr val="FF00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2936" tIns="41469" rIns="82936" bIns="41469" rtlCol="0" anchor="ctr"/>
          <a:lstStyle/>
          <a:p>
            <a:pPr algn="ctr" defTabSz="413244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A5D0E4"/>
              </a:solidFill>
            </a:endParaRPr>
          </a:p>
        </p:txBody>
      </p:sp>
      <p:sp>
        <p:nvSpPr>
          <p:cNvPr id="150" name="Pie 149"/>
          <p:cNvSpPr/>
          <p:nvPr/>
        </p:nvSpPr>
        <p:spPr>
          <a:xfrm rot="13500000">
            <a:off x="5884319" y="4422989"/>
            <a:ext cx="375445" cy="358758"/>
          </a:xfrm>
          <a:prstGeom prst="pie">
            <a:avLst/>
          </a:prstGeom>
          <a:solidFill>
            <a:srgbClr val="FF00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2936" tIns="41469" rIns="82936" bIns="41469" rtlCol="0" anchor="ctr"/>
          <a:lstStyle/>
          <a:p>
            <a:pPr algn="ctr" defTabSz="413244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A5D0E4"/>
              </a:solidFill>
            </a:endParaRPr>
          </a:p>
        </p:txBody>
      </p:sp>
      <p:sp>
        <p:nvSpPr>
          <p:cNvPr id="151" name="TextBox 150"/>
          <p:cNvSpPr txBox="1"/>
          <p:nvPr/>
        </p:nvSpPr>
        <p:spPr>
          <a:xfrm>
            <a:off x="5277713" y="2265874"/>
            <a:ext cx="457920" cy="360747"/>
          </a:xfrm>
          <a:prstGeom prst="rect">
            <a:avLst/>
          </a:prstGeom>
          <a:noFill/>
        </p:spPr>
        <p:txBody>
          <a:bodyPr wrap="square" lIns="82936" tIns="41469" rIns="82936" bIns="41469" rtlCol="0">
            <a:spAutoFit/>
          </a:bodyPr>
          <a:lstStyle/>
          <a:p>
            <a:pPr defTabSz="413244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4080">
                    <a:lumMod val="50000"/>
                  </a:srgbClr>
                </a:solidFill>
                <a:latin typeface="Arial" charset="0"/>
                <a:ea typeface="SimSun" pitchFamily="2" charset="-122"/>
                <a:cs typeface="Arial" charset="0"/>
              </a:rPr>
              <a:t>5’</a:t>
            </a:r>
          </a:p>
        </p:txBody>
      </p:sp>
      <p:sp>
        <p:nvSpPr>
          <p:cNvPr id="152" name="TextBox 151"/>
          <p:cNvSpPr txBox="1"/>
          <p:nvPr/>
        </p:nvSpPr>
        <p:spPr>
          <a:xfrm>
            <a:off x="6128754" y="2276204"/>
            <a:ext cx="457920" cy="360747"/>
          </a:xfrm>
          <a:prstGeom prst="rect">
            <a:avLst/>
          </a:prstGeom>
          <a:noFill/>
        </p:spPr>
        <p:txBody>
          <a:bodyPr wrap="square" lIns="82936" tIns="41469" rIns="82936" bIns="41469" rtlCol="0">
            <a:spAutoFit/>
          </a:bodyPr>
          <a:lstStyle/>
          <a:p>
            <a:pPr defTabSz="413244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4080">
                    <a:lumMod val="50000"/>
                  </a:srgbClr>
                </a:solidFill>
                <a:latin typeface="Arial" charset="0"/>
                <a:ea typeface="SimSun" pitchFamily="2" charset="-122"/>
                <a:cs typeface="Arial" charset="0"/>
              </a:rPr>
              <a:t>3’</a:t>
            </a:r>
          </a:p>
        </p:txBody>
      </p:sp>
      <p:cxnSp>
        <p:nvCxnSpPr>
          <p:cNvPr id="153" name="Straight Arrow Connector 152"/>
          <p:cNvCxnSpPr/>
          <p:nvPr/>
        </p:nvCxnSpPr>
        <p:spPr>
          <a:xfrm>
            <a:off x="6810697" y="4838619"/>
            <a:ext cx="0" cy="387412"/>
          </a:xfrm>
          <a:prstGeom prst="straightConnector1">
            <a:avLst/>
          </a:prstGeom>
          <a:ln>
            <a:solidFill>
              <a:srgbClr val="080808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4" name="TextBox 153"/>
          <p:cNvSpPr txBox="1"/>
          <p:nvPr/>
        </p:nvSpPr>
        <p:spPr>
          <a:xfrm>
            <a:off x="6899039" y="4854532"/>
            <a:ext cx="2321926" cy="360747"/>
          </a:xfrm>
          <a:prstGeom prst="rect">
            <a:avLst/>
          </a:prstGeom>
          <a:noFill/>
        </p:spPr>
        <p:txBody>
          <a:bodyPr wrap="square" lIns="82936" tIns="41469" rIns="82936" bIns="41469" rtlCol="0">
            <a:spAutoFit/>
          </a:bodyPr>
          <a:lstStyle/>
          <a:p>
            <a:pPr defTabSz="413244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80808"/>
                </a:solidFill>
                <a:latin typeface="Arial" charset="0"/>
                <a:ea typeface="SimSun" pitchFamily="2" charset="-122"/>
                <a:cs typeface="Arial" charset="0"/>
              </a:rPr>
              <a:t>Digestion of probe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7687488" y="5219268"/>
            <a:ext cx="158922" cy="184853"/>
            <a:chOff x="6548248" y="5546574"/>
            <a:chExt cx="175200" cy="203766"/>
          </a:xfrm>
        </p:grpSpPr>
        <p:sp>
          <p:nvSpPr>
            <p:cNvPr id="158" name="Oval 157"/>
            <p:cNvSpPr/>
            <p:nvPr/>
          </p:nvSpPr>
          <p:spPr>
            <a:xfrm>
              <a:off x="6548248" y="5546574"/>
              <a:ext cx="175200" cy="175200"/>
            </a:xfrm>
            <a:prstGeom prst="ellipse">
              <a:avLst/>
            </a:prstGeom>
            <a:solidFill>
              <a:srgbClr val="080808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13244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A5D0E4"/>
                </a:solidFill>
              </a:endParaRPr>
            </a:p>
          </p:txBody>
        </p:sp>
        <p:cxnSp>
          <p:nvCxnSpPr>
            <p:cNvPr id="159" name="Straight Connector 158"/>
            <p:cNvCxnSpPr/>
            <p:nvPr/>
          </p:nvCxnSpPr>
          <p:spPr>
            <a:xfrm>
              <a:off x="6577972" y="5750340"/>
              <a:ext cx="107376" cy="0"/>
            </a:xfrm>
            <a:prstGeom prst="line">
              <a:avLst/>
            </a:prstGeom>
            <a:ln w="63500"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60" name="Straight Connector 159"/>
          <p:cNvCxnSpPr/>
          <p:nvPr/>
        </p:nvCxnSpPr>
        <p:spPr>
          <a:xfrm>
            <a:off x="8279850" y="5462994"/>
            <a:ext cx="97399" cy="0"/>
          </a:xfrm>
          <a:prstGeom prst="line">
            <a:avLst/>
          </a:prstGeom>
          <a:ln w="63500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/>
          <p:cNvCxnSpPr/>
          <p:nvPr/>
        </p:nvCxnSpPr>
        <p:spPr>
          <a:xfrm>
            <a:off x="8011304" y="5310892"/>
            <a:ext cx="97399" cy="0"/>
          </a:xfrm>
          <a:prstGeom prst="line">
            <a:avLst/>
          </a:prstGeom>
          <a:ln w="63500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/>
          <p:cNvCxnSpPr/>
          <p:nvPr/>
        </p:nvCxnSpPr>
        <p:spPr>
          <a:xfrm>
            <a:off x="8123167" y="5614086"/>
            <a:ext cx="97399" cy="0"/>
          </a:xfrm>
          <a:prstGeom prst="line">
            <a:avLst/>
          </a:prstGeom>
          <a:ln w="63500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/>
          <p:cNvCxnSpPr/>
          <p:nvPr/>
        </p:nvCxnSpPr>
        <p:spPr>
          <a:xfrm>
            <a:off x="7484574" y="5370448"/>
            <a:ext cx="97399" cy="0"/>
          </a:xfrm>
          <a:prstGeom prst="line">
            <a:avLst/>
          </a:prstGeom>
          <a:ln w="63500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/>
          <p:cNvCxnSpPr/>
          <p:nvPr/>
        </p:nvCxnSpPr>
        <p:spPr>
          <a:xfrm>
            <a:off x="7344895" y="5660684"/>
            <a:ext cx="97399" cy="0"/>
          </a:xfrm>
          <a:prstGeom prst="line">
            <a:avLst/>
          </a:prstGeom>
          <a:ln w="63500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65" name="Group 164"/>
          <p:cNvGrpSpPr/>
          <p:nvPr/>
        </p:nvGrpSpPr>
        <p:grpSpPr>
          <a:xfrm>
            <a:off x="7090360" y="5323849"/>
            <a:ext cx="158922" cy="184853"/>
            <a:chOff x="6548248" y="5546574"/>
            <a:chExt cx="175200" cy="203766"/>
          </a:xfrm>
        </p:grpSpPr>
        <p:sp>
          <p:nvSpPr>
            <p:cNvPr id="166" name="Oval 165"/>
            <p:cNvSpPr/>
            <p:nvPr/>
          </p:nvSpPr>
          <p:spPr>
            <a:xfrm>
              <a:off x="6548248" y="5546574"/>
              <a:ext cx="175200" cy="175200"/>
            </a:xfrm>
            <a:prstGeom prst="ellipse">
              <a:avLst/>
            </a:prstGeom>
            <a:solidFill>
              <a:srgbClr val="080808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13244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A5D0E4"/>
                </a:solidFill>
              </a:endParaRPr>
            </a:p>
          </p:txBody>
        </p:sp>
        <p:cxnSp>
          <p:nvCxnSpPr>
            <p:cNvPr id="167" name="Straight Connector 166"/>
            <p:cNvCxnSpPr/>
            <p:nvPr/>
          </p:nvCxnSpPr>
          <p:spPr>
            <a:xfrm>
              <a:off x="6577972" y="5750340"/>
              <a:ext cx="107376" cy="0"/>
            </a:xfrm>
            <a:prstGeom prst="line">
              <a:avLst/>
            </a:prstGeom>
            <a:ln w="63500"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8" name="Group 167"/>
          <p:cNvGrpSpPr/>
          <p:nvPr/>
        </p:nvGrpSpPr>
        <p:grpSpPr>
          <a:xfrm>
            <a:off x="7804912" y="5475831"/>
            <a:ext cx="158922" cy="184853"/>
            <a:chOff x="6548248" y="5546574"/>
            <a:chExt cx="175200" cy="203766"/>
          </a:xfrm>
        </p:grpSpPr>
        <p:sp>
          <p:nvSpPr>
            <p:cNvPr id="169" name="Oval 168"/>
            <p:cNvSpPr/>
            <p:nvPr/>
          </p:nvSpPr>
          <p:spPr>
            <a:xfrm>
              <a:off x="6548248" y="5546574"/>
              <a:ext cx="175200" cy="175200"/>
            </a:xfrm>
            <a:prstGeom prst="ellipse">
              <a:avLst/>
            </a:prstGeom>
            <a:solidFill>
              <a:srgbClr val="080808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13244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A5D0E4"/>
                </a:solidFill>
              </a:endParaRPr>
            </a:p>
          </p:txBody>
        </p:sp>
        <p:cxnSp>
          <p:nvCxnSpPr>
            <p:cNvPr id="170" name="Straight Connector 169"/>
            <p:cNvCxnSpPr/>
            <p:nvPr/>
          </p:nvCxnSpPr>
          <p:spPr>
            <a:xfrm>
              <a:off x="6577972" y="5750340"/>
              <a:ext cx="107376" cy="0"/>
            </a:xfrm>
            <a:prstGeom prst="line">
              <a:avLst/>
            </a:prstGeom>
            <a:ln w="63500"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1" name="Group 170"/>
          <p:cNvGrpSpPr/>
          <p:nvPr/>
        </p:nvGrpSpPr>
        <p:grpSpPr>
          <a:xfrm>
            <a:off x="8519626" y="5231424"/>
            <a:ext cx="158922" cy="184853"/>
            <a:chOff x="6548248" y="5546574"/>
            <a:chExt cx="175200" cy="203766"/>
          </a:xfrm>
        </p:grpSpPr>
        <p:sp>
          <p:nvSpPr>
            <p:cNvPr id="172" name="Oval 171"/>
            <p:cNvSpPr/>
            <p:nvPr/>
          </p:nvSpPr>
          <p:spPr>
            <a:xfrm>
              <a:off x="6548248" y="5546574"/>
              <a:ext cx="175200" cy="175200"/>
            </a:xfrm>
            <a:prstGeom prst="ellipse">
              <a:avLst/>
            </a:prstGeom>
            <a:solidFill>
              <a:srgbClr val="080808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13244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A5D0E4"/>
                </a:solidFill>
              </a:endParaRPr>
            </a:p>
          </p:txBody>
        </p:sp>
        <p:cxnSp>
          <p:nvCxnSpPr>
            <p:cNvPr id="173" name="Straight Connector 172"/>
            <p:cNvCxnSpPr/>
            <p:nvPr/>
          </p:nvCxnSpPr>
          <p:spPr>
            <a:xfrm>
              <a:off x="6577972" y="5750340"/>
              <a:ext cx="107376" cy="0"/>
            </a:xfrm>
            <a:prstGeom prst="line">
              <a:avLst/>
            </a:prstGeom>
            <a:ln w="63500"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>
            <a:off x="4591238" y="5032326"/>
            <a:ext cx="482102" cy="393192"/>
            <a:chOff x="5394802" y="5404519"/>
            <a:chExt cx="531484" cy="433421"/>
          </a:xfrm>
        </p:grpSpPr>
        <p:sp>
          <p:nvSpPr>
            <p:cNvPr id="174" name="Explosion 2 173"/>
            <p:cNvSpPr/>
            <p:nvPr/>
          </p:nvSpPr>
          <p:spPr>
            <a:xfrm>
              <a:off x="5394802" y="5404519"/>
              <a:ext cx="531484" cy="433421"/>
            </a:xfrm>
            <a:prstGeom prst="irregularSeal2">
              <a:avLst/>
            </a:prstGeom>
            <a:gradFill>
              <a:gsLst>
                <a:gs pos="0">
                  <a:srgbClr val="5AFF58">
                    <a:lumMod val="77000"/>
                  </a:srgbClr>
                </a:gs>
                <a:gs pos="100000">
                  <a:schemeClr val="accent3">
                    <a:tint val="50000"/>
                    <a:shade val="100000"/>
                    <a:satMod val="350000"/>
                  </a:schemeClr>
                </a:gs>
              </a:gsLst>
            </a:gradFill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13244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A5D0E4"/>
                </a:solidFill>
              </a:endParaRPr>
            </a:p>
          </p:txBody>
        </p:sp>
        <p:grpSp>
          <p:nvGrpSpPr>
            <p:cNvPr id="26" name="Group 25"/>
            <p:cNvGrpSpPr/>
            <p:nvPr/>
          </p:nvGrpSpPr>
          <p:grpSpPr>
            <a:xfrm>
              <a:off x="5544231" y="5566791"/>
              <a:ext cx="175200" cy="203766"/>
              <a:chOff x="6262498" y="5546574"/>
              <a:chExt cx="175200" cy="203766"/>
            </a:xfrm>
          </p:grpSpPr>
          <p:cxnSp>
            <p:nvCxnSpPr>
              <p:cNvPr id="156" name="Straight Connector 155"/>
              <p:cNvCxnSpPr/>
              <p:nvPr/>
            </p:nvCxnSpPr>
            <p:spPr>
              <a:xfrm>
                <a:off x="6311272" y="5750340"/>
                <a:ext cx="107376" cy="0"/>
              </a:xfrm>
              <a:prstGeom prst="line">
                <a:avLst/>
              </a:prstGeom>
              <a:ln w="63500">
                <a:solidFill>
                  <a:srgbClr val="FF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7" name="Oval 156"/>
              <p:cNvSpPr/>
              <p:nvPr/>
            </p:nvSpPr>
            <p:spPr>
              <a:xfrm>
                <a:off x="6262498" y="5546574"/>
                <a:ext cx="175200" cy="175200"/>
              </a:xfrm>
              <a:prstGeom prst="ellipse">
                <a:avLst/>
              </a:prstGeom>
              <a:solidFill>
                <a:srgbClr val="00FF0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1324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A5D0E4"/>
                  </a:solidFill>
                </a:endParaRPr>
              </a:p>
            </p:txBody>
          </p:sp>
        </p:grpSp>
      </p:grpSp>
      <p:grpSp>
        <p:nvGrpSpPr>
          <p:cNvPr id="175" name="Group 174"/>
          <p:cNvGrpSpPr/>
          <p:nvPr/>
        </p:nvGrpSpPr>
        <p:grpSpPr>
          <a:xfrm>
            <a:off x="4955138" y="5305002"/>
            <a:ext cx="482102" cy="393192"/>
            <a:chOff x="5394802" y="5404519"/>
            <a:chExt cx="531484" cy="433421"/>
          </a:xfrm>
        </p:grpSpPr>
        <p:sp>
          <p:nvSpPr>
            <p:cNvPr id="176" name="Explosion 2 175"/>
            <p:cNvSpPr/>
            <p:nvPr/>
          </p:nvSpPr>
          <p:spPr>
            <a:xfrm>
              <a:off x="5394802" y="5404519"/>
              <a:ext cx="531484" cy="433421"/>
            </a:xfrm>
            <a:prstGeom prst="irregularSeal2">
              <a:avLst/>
            </a:prstGeom>
            <a:gradFill>
              <a:gsLst>
                <a:gs pos="0">
                  <a:srgbClr val="5AFF58">
                    <a:lumMod val="77000"/>
                  </a:srgbClr>
                </a:gs>
                <a:gs pos="100000">
                  <a:schemeClr val="accent3">
                    <a:tint val="50000"/>
                    <a:shade val="100000"/>
                    <a:satMod val="350000"/>
                  </a:schemeClr>
                </a:gs>
              </a:gsLst>
            </a:gradFill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13244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A5D0E4"/>
                </a:solidFill>
              </a:endParaRPr>
            </a:p>
          </p:txBody>
        </p:sp>
        <p:grpSp>
          <p:nvGrpSpPr>
            <p:cNvPr id="177" name="Group 176"/>
            <p:cNvGrpSpPr/>
            <p:nvPr/>
          </p:nvGrpSpPr>
          <p:grpSpPr>
            <a:xfrm>
              <a:off x="5544231" y="5566791"/>
              <a:ext cx="175200" cy="203766"/>
              <a:chOff x="6262498" y="5546574"/>
              <a:chExt cx="175200" cy="203766"/>
            </a:xfrm>
          </p:grpSpPr>
          <p:cxnSp>
            <p:nvCxnSpPr>
              <p:cNvPr id="178" name="Straight Connector 177"/>
              <p:cNvCxnSpPr/>
              <p:nvPr/>
            </p:nvCxnSpPr>
            <p:spPr>
              <a:xfrm>
                <a:off x="6311272" y="5750340"/>
                <a:ext cx="107376" cy="0"/>
              </a:xfrm>
              <a:prstGeom prst="line">
                <a:avLst/>
              </a:prstGeom>
              <a:ln w="63500">
                <a:solidFill>
                  <a:srgbClr val="FF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9" name="Oval 178"/>
              <p:cNvSpPr/>
              <p:nvPr/>
            </p:nvSpPr>
            <p:spPr>
              <a:xfrm>
                <a:off x="6262498" y="5546574"/>
                <a:ext cx="175200" cy="175200"/>
              </a:xfrm>
              <a:prstGeom prst="ellipse">
                <a:avLst/>
              </a:prstGeom>
              <a:solidFill>
                <a:srgbClr val="00FF0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1324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A5D0E4"/>
                  </a:solidFill>
                </a:endParaRPr>
              </a:p>
            </p:txBody>
          </p:sp>
        </p:grpSp>
      </p:grpSp>
      <p:grpSp>
        <p:nvGrpSpPr>
          <p:cNvPr id="180" name="Group 179"/>
          <p:cNvGrpSpPr/>
          <p:nvPr/>
        </p:nvGrpSpPr>
        <p:grpSpPr>
          <a:xfrm>
            <a:off x="5437240" y="4978390"/>
            <a:ext cx="482102" cy="393192"/>
            <a:chOff x="5394802" y="5404519"/>
            <a:chExt cx="531484" cy="433421"/>
          </a:xfrm>
        </p:grpSpPr>
        <p:sp>
          <p:nvSpPr>
            <p:cNvPr id="181" name="Explosion 2 180"/>
            <p:cNvSpPr/>
            <p:nvPr/>
          </p:nvSpPr>
          <p:spPr>
            <a:xfrm>
              <a:off x="5394802" y="5404519"/>
              <a:ext cx="531484" cy="433421"/>
            </a:xfrm>
            <a:prstGeom prst="irregularSeal2">
              <a:avLst/>
            </a:prstGeom>
            <a:gradFill>
              <a:gsLst>
                <a:gs pos="0">
                  <a:srgbClr val="5AFF58">
                    <a:lumMod val="77000"/>
                  </a:srgbClr>
                </a:gs>
                <a:gs pos="100000">
                  <a:schemeClr val="accent3">
                    <a:tint val="50000"/>
                    <a:shade val="100000"/>
                    <a:satMod val="350000"/>
                  </a:schemeClr>
                </a:gs>
              </a:gsLst>
            </a:gradFill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13244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A5D0E4"/>
                </a:solidFill>
              </a:endParaRPr>
            </a:p>
          </p:txBody>
        </p:sp>
        <p:grpSp>
          <p:nvGrpSpPr>
            <p:cNvPr id="182" name="Group 181"/>
            <p:cNvGrpSpPr/>
            <p:nvPr/>
          </p:nvGrpSpPr>
          <p:grpSpPr>
            <a:xfrm>
              <a:off x="5544231" y="5566791"/>
              <a:ext cx="175200" cy="203766"/>
              <a:chOff x="6262498" y="5546574"/>
              <a:chExt cx="175200" cy="203766"/>
            </a:xfrm>
          </p:grpSpPr>
          <p:cxnSp>
            <p:nvCxnSpPr>
              <p:cNvPr id="183" name="Straight Connector 182"/>
              <p:cNvCxnSpPr/>
              <p:nvPr/>
            </p:nvCxnSpPr>
            <p:spPr>
              <a:xfrm>
                <a:off x="6311272" y="5750340"/>
                <a:ext cx="107376" cy="0"/>
              </a:xfrm>
              <a:prstGeom prst="line">
                <a:avLst/>
              </a:prstGeom>
              <a:ln w="63500">
                <a:solidFill>
                  <a:srgbClr val="FF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4" name="Oval 183"/>
              <p:cNvSpPr/>
              <p:nvPr/>
            </p:nvSpPr>
            <p:spPr>
              <a:xfrm>
                <a:off x="6262498" y="5546574"/>
                <a:ext cx="175200" cy="175200"/>
              </a:xfrm>
              <a:prstGeom prst="ellipse">
                <a:avLst/>
              </a:prstGeom>
              <a:solidFill>
                <a:srgbClr val="00FF0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1324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A5D0E4"/>
                  </a:solidFill>
                </a:endParaRPr>
              </a:p>
            </p:txBody>
          </p:sp>
        </p:grpSp>
      </p:grpSp>
      <p:grpSp>
        <p:nvGrpSpPr>
          <p:cNvPr id="185" name="Group 184"/>
          <p:cNvGrpSpPr/>
          <p:nvPr/>
        </p:nvGrpSpPr>
        <p:grpSpPr>
          <a:xfrm>
            <a:off x="5678247" y="5313751"/>
            <a:ext cx="482102" cy="393192"/>
            <a:chOff x="5394802" y="5404519"/>
            <a:chExt cx="531484" cy="433421"/>
          </a:xfrm>
        </p:grpSpPr>
        <p:sp>
          <p:nvSpPr>
            <p:cNvPr id="186" name="Explosion 2 185"/>
            <p:cNvSpPr/>
            <p:nvPr/>
          </p:nvSpPr>
          <p:spPr>
            <a:xfrm>
              <a:off x="5394802" y="5404519"/>
              <a:ext cx="531484" cy="433421"/>
            </a:xfrm>
            <a:prstGeom prst="irregularSeal2">
              <a:avLst/>
            </a:prstGeom>
            <a:gradFill>
              <a:gsLst>
                <a:gs pos="0">
                  <a:srgbClr val="5AFF58">
                    <a:lumMod val="77000"/>
                  </a:srgbClr>
                </a:gs>
                <a:gs pos="100000">
                  <a:schemeClr val="accent3">
                    <a:tint val="50000"/>
                    <a:shade val="100000"/>
                    <a:satMod val="350000"/>
                  </a:schemeClr>
                </a:gs>
              </a:gsLst>
            </a:gradFill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13244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A5D0E4"/>
                </a:solidFill>
              </a:endParaRPr>
            </a:p>
          </p:txBody>
        </p:sp>
        <p:grpSp>
          <p:nvGrpSpPr>
            <p:cNvPr id="187" name="Group 186"/>
            <p:cNvGrpSpPr/>
            <p:nvPr/>
          </p:nvGrpSpPr>
          <p:grpSpPr>
            <a:xfrm>
              <a:off x="5544231" y="5566791"/>
              <a:ext cx="175200" cy="203766"/>
              <a:chOff x="6262498" y="5546574"/>
              <a:chExt cx="175200" cy="203766"/>
            </a:xfrm>
          </p:grpSpPr>
          <p:cxnSp>
            <p:nvCxnSpPr>
              <p:cNvPr id="188" name="Straight Connector 187"/>
              <p:cNvCxnSpPr/>
              <p:nvPr/>
            </p:nvCxnSpPr>
            <p:spPr>
              <a:xfrm>
                <a:off x="6311272" y="5750340"/>
                <a:ext cx="107376" cy="0"/>
              </a:xfrm>
              <a:prstGeom prst="line">
                <a:avLst/>
              </a:prstGeom>
              <a:ln w="63500">
                <a:solidFill>
                  <a:srgbClr val="FF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9" name="Oval 188"/>
              <p:cNvSpPr/>
              <p:nvPr/>
            </p:nvSpPr>
            <p:spPr>
              <a:xfrm>
                <a:off x="6262498" y="5546574"/>
                <a:ext cx="175200" cy="175200"/>
              </a:xfrm>
              <a:prstGeom prst="ellipse">
                <a:avLst/>
              </a:prstGeom>
              <a:solidFill>
                <a:srgbClr val="00FF0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1324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A5D0E4"/>
                  </a:solidFill>
                </a:endParaRPr>
              </a:p>
            </p:txBody>
          </p:sp>
        </p:grpSp>
      </p:grpSp>
      <p:grpSp>
        <p:nvGrpSpPr>
          <p:cNvPr id="190" name="Group 189"/>
          <p:cNvGrpSpPr/>
          <p:nvPr/>
        </p:nvGrpSpPr>
        <p:grpSpPr>
          <a:xfrm>
            <a:off x="6106175" y="4992987"/>
            <a:ext cx="482102" cy="393192"/>
            <a:chOff x="5394802" y="5404519"/>
            <a:chExt cx="531484" cy="433421"/>
          </a:xfrm>
        </p:grpSpPr>
        <p:sp>
          <p:nvSpPr>
            <p:cNvPr id="191" name="Explosion 2 190"/>
            <p:cNvSpPr/>
            <p:nvPr/>
          </p:nvSpPr>
          <p:spPr>
            <a:xfrm>
              <a:off x="5394802" y="5404519"/>
              <a:ext cx="531484" cy="433421"/>
            </a:xfrm>
            <a:prstGeom prst="irregularSeal2">
              <a:avLst/>
            </a:prstGeom>
            <a:gradFill>
              <a:gsLst>
                <a:gs pos="0">
                  <a:srgbClr val="5AFF58">
                    <a:lumMod val="77000"/>
                  </a:srgbClr>
                </a:gs>
                <a:gs pos="100000">
                  <a:schemeClr val="accent3">
                    <a:tint val="50000"/>
                    <a:shade val="100000"/>
                    <a:satMod val="350000"/>
                  </a:schemeClr>
                </a:gs>
              </a:gsLst>
            </a:gradFill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13244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A5D0E4"/>
                </a:solidFill>
              </a:endParaRPr>
            </a:p>
          </p:txBody>
        </p:sp>
        <p:grpSp>
          <p:nvGrpSpPr>
            <p:cNvPr id="192" name="Group 191"/>
            <p:cNvGrpSpPr/>
            <p:nvPr/>
          </p:nvGrpSpPr>
          <p:grpSpPr>
            <a:xfrm>
              <a:off x="5544231" y="5566791"/>
              <a:ext cx="175200" cy="203766"/>
              <a:chOff x="6262498" y="5546574"/>
              <a:chExt cx="175200" cy="203766"/>
            </a:xfrm>
          </p:grpSpPr>
          <p:cxnSp>
            <p:nvCxnSpPr>
              <p:cNvPr id="193" name="Straight Connector 192"/>
              <p:cNvCxnSpPr/>
              <p:nvPr/>
            </p:nvCxnSpPr>
            <p:spPr>
              <a:xfrm>
                <a:off x="6311272" y="5750340"/>
                <a:ext cx="107376" cy="0"/>
              </a:xfrm>
              <a:prstGeom prst="line">
                <a:avLst/>
              </a:prstGeom>
              <a:ln w="63500">
                <a:solidFill>
                  <a:srgbClr val="FF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4" name="Oval 193"/>
              <p:cNvSpPr/>
              <p:nvPr/>
            </p:nvSpPr>
            <p:spPr>
              <a:xfrm>
                <a:off x="6262498" y="5546574"/>
                <a:ext cx="175200" cy="175200"/>
              </a:xfrm>
              <a:prstGeom prst="ellipse">
                <a:avLst/>
              </a:prstGeom>
              <a:solidFill>
                <a:srgbClr val="00FF0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1324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A5D0E4"/>
                  </a:solidFill>
                </a:endParaRPr>
              </a:p>
            </p:txBody>
          </p:sp>
        </p:grpSp>
      </p:grpSp>
      <p:grpSp>
        <p:nvGrpSpPr>
          <p:cNvPr id="195" name="Group 194"/>
          <p:cNvGrpSpPr/>
          <p:nvPr/>
        </p:nvGrpSpPr>
        <p:grpSpPr>
          <a:xfrm>
            <a:off x="6446919" y="5307557"/>
            <a:ext cx="482102" cy="393192"/>
            <a:chOff x="5394802" y="5404519"/>
            <a:chExt cx="531484" cy="433421"/>
          </a:xfrm>
        </p:grpSpPr>
        <p:sp>
          <p:nvSpPr>
            <p:cNvPr id="196" name="Explosion 2 195"/>
            <p:cNvSpPr/>
            <p:nvPr/>
          </p:nvSpPr>
          <p:spPr>
            <a:xfrm>
              <a:off x="5394802" y="5404519"/>
              <a:ext cx="531484" cy="433421"/>
            </a:xfrm>
            <a:prstGeom prst="irregularSeal2">
              <a:avLst/>
            </a:prstGeom>
            <a:gradFill>
              <a:gsLst>
                <a:gs pos="0">
                  <a:srgbClr val="5AFF58">
                    <a:lumMod val="77000"/>
                  </a:srgbClr>
                </a:gs>
                <a:gs pos="100000">
                  <a:schemeClr val="accent3">
                    <a:tint val="50000"/>
                    <a:shade val="100000"/>
                    <a:satMod val="350000"/>
                  </a:schemeClr>
                </a:gs>
              </a:gsLst>
            </a:gradFill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13244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A5D0E4"/>
                </a:solidFill>
              </a:endParaRPr>
            </a:p>
          </p:txBody>
        </p:sp>
        <p:grpSp>
          <p:nvGrpSpPr>
            <p:cNvPr id="197" name="Group 196"/>
            <p:cNvGrpSpPr/>
            <p:nvPr/>
          </p:nvGrpSpPr>
          <p:grpSpPr>
            <a:xfrm>
              <a:off x="5544231" y="5566791"/>
              <a:ext cx="175200" cy="203766"/>
              <a:chOff x="6262498" y="5546574"/>
              <a:chExt cx="175200" cy="203766"/>
            </a:xfrm>
          </p:grpSpPr>
          <p:cxnSp>
            <p:nvCxnSpPr>
              <p:cNvPr id="198" name="Straight Connector 197"/>
              <p:cNvCxnSpPr/>
              <p:nvPr/>
            </p:nvCxnSpPr>
            <p:spPr>
              <a:xfrm>
                <a:off x="6311272" y="5750340"/>
                <a:ext cx="107376" cy="0"/>
              </a:xfrm>
              <a:prstGeom prst="line">
                <a:avLst/>
              </a:prstGeom>
              <a:ln w="63500">
                <a:solidFill>
                  <a:srgbClr val="FF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9" name="Oval 198"/>
              <p:cNvSpPr/>
              <p:nvPr/>
            </p:nvSpPr>
            <p:spPr>
              <a:xfrm>
                <a:off x="6262498" y="5546574"/>
                <a:ext cx="175200" cy="175200"/>
              </a:xfrm>
              <a:prstGeom prst="ellipse">
                <a:avLst/>
              </a:prstGeom>
              <a:solidFill>
                <a:srgbClr val="00FF0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1324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A5D0E4"/>
                  </a:solidFill>
                </a:endParaRPr>
              </a:p>
            </p:txBody>
          </p:sp>
        </p:grpSp>
      </p:grpSp>
      <p:grpSp>
        <p:nvGrpSpPr>
          <p:cNvPr id="200" name="Group 199"/>
          <p:cNvGrpSpPr/>
          <p:nvPr/>
        </p:nvGrpSpPr>
        <p:grpSpPr>
          <a:xfrm>
            <a:off x="8657866" y="5497409"/>
            <a:ext cx="158922" cy="184853"/>
            <a:chOff x="6548248" y="5546574"/>
            <a:chExt cx="175200" cy="203766"/>
          </a:xfrm>
        </p:grpSpPr>
        <p:sp>
          <p:nvSpPr>
            <p:cNvPr id="201" name="Oval 200"/>
            <p:cNvSpPr/>
            <p:nvPr/>
          </p:nvSpPr>
          <p:spPr>
            <a:xfrm>
              <a:off x="6548248" y="5546574"/>
              <a:ext cx="175200" cy="175200"/>
            </a:xfrm>
            <a:prstGeom prst="ellipse">
              <a:avLst/>
            </a:prstGeom>
            <a:solidFill>
              <a:srgbClr val="080808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13244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A5D0E4"/>
                </a:solidFill>
              </a:endParaRPr>
            </a:p>
          </p:txBody>
        </p:sp>
        <p:cxnSp>
          <p:nvCxnSpPr>
            <p:cNvPr id="202" name="Straight Connector 201"/>
            <p:cNvCxnSpPr/>
            <p:nvPr/>
          </p:nvCxnSpPr>
          <p:spPr>
            <a:xfrm>
              <a:off x="6577972" y="5750340"/>
              <a:ext cx="107376" cy="0"/>
            </a:xfrm>
            <a:prstGeom prst="line">
              <a:avLst/>
            </a:prstGeom>
            <a:ln w="63500"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3" name="Circular Arrow 202"/>
          <p:cNvSpPr/>
          <p:nvPr/>
        </p:nvSpPr>
        <p:spPr>
          <a:xfrm rot="1701869">
            <a:off x="4333532" y="2107283"/>
            <a:ext cx="966106" cy="900734"/>
          </a:xfrm>
          <a:prstGeom prst="circularArrow">
            <a:avLst>
              <a:gd name="adj1" fmla="val 12500"/>
              <a:gd name="adj2" fmla="val 769240"/>
              <a:gd name="adj3" fmla="val 20457681"/>
              <a:gd name="adj4" fmla="val 10800000"/>
              <a:gd name="adj5" fmla="val 16107"/>
            </a:avLst>
          </a:prstGeom>
          <a:gradFill>
            <a:gsLst>
              <a:gs pos="0">
                <a:srgbClr val="0000FF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2936" tIns="41469" rIns="82936" bIns="41469" rtlCol="0" anchor="ctr"/>
          <a:lstStyle/>
          <a:p>
            <a:pPr algn="ctr" defTabSz="413244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A5D0E4"/>
              </a:solidFill>
            </a:endParaRPr>
          </a:p>
        </p:txBody>
      </p:sp>
      <p:sp>
        <p:nvSpPr>
          <p:cNvPr id="204" name="Circular Arrow 203"/>
          <p:cNvSpPr/>
          <p:nvPr/>
        </p:nvSpPr>
        <p:spPr>
          <a:xfrm rot="1701869">
            <a:off x="4342172" y="3049142"/>
            <a:ext cx="966106" cy="900734"/>
          </a:xfrm>
          <a:prstGeom prst="circularArrow">
            <a:avLst>
              <a:gd name="adj1" fmla="val 12500"/>
              <a:gd name="adj2" fmla="val 769240"/>
              <a:gd name="adj3" fmla="val 20457681"/>
              <a:gd name="adj4" fmla="val 10800000"/>
              <a:gd name="adj5" fmla="val 16107"/>
            </a:avLst>
          </a:prstGeom>
          <a:gradFill>
            <a:gsLst>
              <a:gs pos="0">
                <a:srgbClr val="0000FF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2936" tIns="41469" rIns="82936" bIns="41469" rtlCol="0" anchor="ctr"/>
          <a:lstStyle/>
          <a:p>
            <a:pPr algn="ctr" defTabSz="413244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A5D0E4"/>
              </a:solidFill>
            </a:endParaRPr>
          </a:p>
        </p:txBody>
      </p:sp>
      <p:grpSp>
        <p:nvGrpSpPr>
          <p:cNvPr id="205" name="Group 204"/>
          <p:cNvGrpSpPr/>
          <p:nvPr/>
        </p:nvGrpSpPr>
        <p:grpSpPr>
          <a:xfrm>
            <a:off x="5351152" y="3554156"/>
            <a:ext cx="649701" cy="184853"/>
            <a:chOff x="2080229" y="3914775"/>
            <a:chExt cx="716250" cy="203766"/>
          </a:xfrm>
        </p:grpSpPr>
        <p:cxnSp>
          <p:nvCxnSpPr>
            <p:cNvPr id="206" name="Straight Connector 205"/>
            <p:cNvCxnSpPr/>
            <p:nvPr/>
          </p:nvCxnSpPr>
          <p:spPr>
            <a:xfrm>
              <a:off x="2157578" y="4118541"/>
              <a:ext cx="638901" cy="0"/>
            </a:xfrm>
            <a:prstGeom prst="line">
              <a:avLst/>
            </a:prstGeom>
            <a:ln w="63500"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7" name="Oval 206"/>
            <p:cNvSpPr/>
            <p:nvPr/>
          </p:nvSpPr>
          <p:spPr>
            <a:xfrm>
              <a:off x="2527904" y="3914775"/>
              <a:ext cx="175200" cy="175200"/>
            </a:xfrm>
            <a:prstGeom prst="ellipse">
              <a:avLst/>
            </a:prstGeom>
            <a:solidFill>
              <a:srgbClr val="0066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13244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A5D0E4"/>
                </a:solidFill>
              </a:endParaRPr>
            </a:p>
          </p:txBody>
        </p:sp>
        <p:sp>
          <p:nvSpPr>
            <p:cNvPr id="208" name="Oval 207"/>
            <p:cNvSpPr/>
            <p:nvPr/>
          </p:nvSpPr>
          <p:spPr>
            <a:xfrm>
              <a:off x="2080229" y="3914775"/>
              <a:ext cx="175200" cy="175200"/>
            </a:xfrm>
            <a:prstGeom prst="ellipse">
              <a:avLst/>
            </a:prstGeom>
            <a:solidFill>
              <a:srgbClr val="080808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13244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A5D0E4"/>
                </a:solidFill>
              </a:endParaRPr>
            </a:p>
          </p:txBody>
        </p:sp>
      </p:grpSp>
      <p:cxnSp>
        <p:nvCxnSpPr>
          <p:cNvPr id="35" name="Elbow Connector 34"/>
          <p:cNvCxnSpPr/>
          <p:nvPr/>
        </p:nvCxnSpPr>
        <p:spPr>
          <a:xfrm rot="10800000">
            <a:off x="4401001" y="2745317"/>
            <a:ext cx="267998" cy="2780640"/>
          </a:xfrm>
          <a:prstGeom prst="bentConnector3">
            <a:avLst>
              <a:gd name="adj1" fmla="val 238628"/>
            </a:avLst>
          </a:prstGeom>
          <a:ln>
            <a:solidFill>
              <a:srgbClr val="080808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1" name="Rectangle 40"/>
          <p:cNvSpPr/>
          <p:nvPr/>
        </p:nvSpPr>
        <p:spPr>
          <a:xfrm>
            <a:off x="1444042" y="1498484"/>
            <a:ext cx="7173897" cy="360747"/>
          </a:xfrm>
          <a:prstGeom prst="rect">
            <a:avLst/>
          </a:prstGeom>
        </p:spPr>
        <p:txBody>
          <a:bodyPr wrap="none" lIns="82936" tIns="41469" rIns="82936" bIns="41469">
            <a:spAutoFit/>
          </a:bodyPr>
          <a:lstStyle/>
          <a:p>
            <a:pPr defTabSz="413244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80808"/>
                </a:solidFill>
                <a:latin typeface="Myriad Pro"/>
                <a:ea typeface="SimSun" pitchFamily="2" charset="-122"/>
                <a:cs typeface="Myriad Pro"/>
              </a:rPr>
              <a:t>C-circle </a:t>
            </a:r>
            <a:r>
              <a:rPr lang="en-US" dirty="0" err="1">
                <a:solidFill>
                  <a:srgbClr val="080808"/>
                </a:solidFill>
                <a:latin typeface="Myriad Pro"/>
                <a:ea typeface="SimSun" pitchFamily="2" charset="-122"/>
                <a:cs typeface="Myriad Pro"/>
              </a:rPr>
              <a:t>Exonuclease</a:t>
            </a:r>
            <a:r>
              <a:rPr lang="en-US" dirty="0">
                <a:solidFill>
                  <a:srgbClr val="080808"/>
                </a:solidFill>
                <a:latin typeface="Myriad Pro"/>
                <a:ea typeface="SimSun" pitchFamily="2" charset="-122"/>
                <a:cs typeface="Myriad Pro"/>
              </a:rPr>
              <a:t> III-assisted Target Recycling (CC EATR) Assay</a:t>
            </a:r>
            <a:endParaRPr lang="en-US" dirty="0">
              <a:solidFill>
                <a:srgbClr val="080808"/>
              </a:solidFill>
              <a:latin typeface="Arial" charset="0"/>
              <a:ea typeface="SimSun" pitchFamily="2" charset="-122"/>
              <a:cs typeface="Arial" charset="0"/>
            </a:endParaRPr>
          </a:p>
        </p:txBody>
      </p:sp>
      <p:sp>
        <p:nvSpPr>
          <p:cNvPr id="217" name="TextBox 216"/>
          <p:cNvSpPr txBox="1"/>
          <p:nvPr/>
        </p:nvSpPr>
        <p:spPr>
          <a:xfrm>
            <a:off x="146880" y="1848020"/>
            <a:ext cx="3870720" cy="360747"/>
          </a:xfrm>
          <a:prstGeom prst="rect">
            <a:avLst/>
          </a:prstGeom>
          <a:noFill/>
        </p:spPr>
        <p:txBody>
          <a:bodyPr wrap="square" lIns="82936" tIns="41469" rIns="82936" bIns="41469" rtlCol="0">
            <a:spAutoFit/>
          </a:bodyPr>
          <a:lstStyle/>
          <a:p>
            <a:pPr algn="ctr" defTabSz="413244" fontAlgn="base">
              <a:spcBef>
                <a:spcPct val="0"/>
              </a:spcBef>
              <a:spcAft>
                <a:spcPct val="0"/>
              </a:spcAft>
            </a:pPr>
            <a:r>
              <a:rPr lang="en-US" u="sng" dirty="0">
                <a:solidFill>
                  <a:srgbClr val="080808"/>
                </a:solidFill>
                <a:latin typeface="Arial" charset="0"/>
                <a:ea typeface="SimSun" pitchFamily="2" charset="-122"/>
                <a:cs typeface="Arial" charset="0"/>
              </a:rPr>
              <a:t>Rolling Circle Amplification (RCA):</a:t>
            </a:r>
          </a:p>
        </p:txBody>
      </p:sp>
      <p:sp>
        <p:nvSpPr>
          <p:cNvPr id="218" name="TextBox 217"/>
          <p:cNvSpPr txBox="1"/>
          <p:nvPr/>
        </p:nvSpPr>
        <p:spPr>
          <a:xfrm>
            <a:off x="4017602" y="1838694"/>
            <a:ext cx="4925091" cy="360747"/>
          </a:xfrm>
          <a:prstGeom prst="rect">
            <a:avLst/>
          </a:prstGeom>
          <a:noFill/>
        </p:spPr>
        <p:txBody>
          <a:bodyPr wrap="square" lIns="82936" tIns="41469" rIns="82936" bIns="41469" rtlCol="0">
            <a:spAutoFit/>
          </a:bodyPr>
          <a:lstStyle/>
          <a:p>
            <a:pPr algn="ctr" defTabSz="413244" fontAlgn="base">
              <a:spcBef>
                <a:spcPct val="0"/>
              </a:spcBef>
              <a:spcAft>
                <a:spcPct val="0"/>
              </a:spcAft>
            </a:pPr>
            <a:r>
              <a:rPr lang="en-US" u="sng" dirty="0">
                <a:solidFill>
                  <a:srgbClr val="080808"/>
                </a:solidFill>
                <a:latin typeface="Arial" charset="0"/>
                <a:ea typeface="SimSun" pitchFamily="2" charset="-122"/>
                <a:cs typeface="Arial" charset="0"/>
              </a:rPr>
              <a:t>Detection by </a:t>
            </a:r>
            <a:r>
              <a:rPr lang="en-US" u="sng" dirty="0" err="1">
                <a:solidFill>
                  <a:srgbClr val="080808"/>
                </a:solidFill>
                <a:latin typeface="Arial" charset="0"/>
                <a:ea typeface="SimSun" pitchFamily="2" charset="-122"/>
                <a:cs typeface="Arial" charset="0"/>
              </a:rPr>
              <a:t>TaqMan</a:t>
            </a:r>
            <a:r>
              <a:rPr lang="en-US" u="sng" dirty="0">
                <a:solidFill>
                  <a:srgbClr val="080808"/>
                </a:solidFill>
                <a:latin typeface="Arial" charset="0"/>
                <a:ea typeface="SimSun" pitchFamily="2" charset="-122"/>
                <a:cs typeface="Arial" charset="0"/>
              </a:rPr>
              <a:t> Probe and </a:t>
            </a:r>
            <a:r>
              <a:rPr lang="en-US" u="sng" dirty="0" err="1">
                <a:solidFill>
                  <a:srgbClr val="080808"/>
                </a:solidFill>
                <a:latin typeface="Arial" charset="0"/>
                <a:ea typeface="SimSun" pitchFamily="2" charset="-122"/>
                <a:cs typeface="Arial" charset="0"/>
              </a:rPr>
              <a:t>Exonuclease</a:t>
            </a:r>
            <a:r>
              <a:rPr lang="en-US" u="sng" dirty="0">
                <a:solidFill>
                  <a:srgbClr val="080808"/>
                </a:solidFill>
                <a:latin typeface="Arial" charset="0"/>
                <a:ea typeface="SimSun" pitchFamily="2" charset="-122"/>
                <a:cs typeface="Arial" charset="0"/>
              </a:rPr>
              <a:t>:</a:t>
            </a:r>
          </a:p>
        </p:txBody>
      </p:sp>
      <p:sp>
        <p:nvSpPr>
          <p:cNvPr id="219" name="Circular Arrow 218"/>
          <p:cNvSpPr/>
          <p:nvPr/>
        </p:nvSpPr>
        <p:spPr>
          <a:xfrm rot="1701869">
            <a:off x="4350812" y="3921874"/>
            <a:ext cx="966106" cy="900734"/>
          </a:xfrm>
          <a:prstGeom prst="circularArrow">
            <a:avLst>
              <a:gd name="adj1" fmla="val 12500"/>
              <a:gd name="adj2" fmla="val 769240"/>
              <a:gd name="adj3" fmla="val 20457681"/>
              <a:gd name="adj4" fmla="val 10800000"/>
              <a:gd name="adj5" fmla="val 16107"/>
            </a:avLst>
          </a:prstGeom>
          <a:gradFill>
            <a:gsLst>
              <a:gs pos="0">
                <a:srgbClr val="0000FF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2936" tIns="41469" rIns="82936" bIns="41469" rtlCol="0" anchor="ctr"/>
          <a:lstStyle/>
          <a:p>
            <a:pPr algn="ctr" defTabSz="413244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A5D0E4"/>
              </a:solidFill>
            </a:endParaRPr>
          </a:p>
        </p:txBody>
      </p:sp>
      <p:grpSp>
        <p:nvGrpSpPr>
          <p:cNvPr id="220" name="Group 219"/>
          <p:cNvGrpSpPr/>
          <p:nvPr/>
        </p:nvGrpSpPr>
        <p:grpSpPr>
          <a:xfrm>
            <a:off x="6465712" y="3554156"/>
            <a:ext cx="649701" cy="184853"/>
            <a:chOff x="2080229" y="3914775"/>
            <a:chExt cx="716250" cy="203766"/>
          </a:xfrm>
        </p:grpSpPr>
        <p:cxnSp>
          <p:nvCxnSpPr>
            <p:cNvPr id="221" name="Straight Connector 220"/>
            <p:cNvCxnSpPr/>
            <p:nvPr/>
          </p:nvCxnSpPr>
          <p:spPr>
            <a:xfrm>
              <a:off x="2157578" y="4118541"/>
              <a:ext cx="638901" cy="0"/>
            </a:xfrm>
            <a:prstGeom prst="line">
              <a:avLst/>
            </a:prstGeom>
            <a:ln w="63500"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2" name="Oval 221"/>
            <p:cNvSpPr/>
            <p:nvPr/>
          </p:nvSpPr>
          <p:spPr>
            <a:xfrm>
              <a:off x="2527904" y="3914775"/>
              <a:ext cx="175200" cy="175200"/>
            </a:xfrm>
            <a:prstGeom prst="ellipse">
              <a:avLst/>
            </a:prstGeom>
            <a:solidFill>
              <a:srgbClr val="0066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13244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A5D0E4"/>
                </a:solidFill>
              </a:endParaRPr>
            </a:p>
          </p:txBody>
        </p:sp>
        <p:sp>
          <p:nvSpPr>
            <p:cNvPr id="223" name="Oval 222"/>
            <p:cNvSpPr/>
            <p:nvPr/>
          </p:nvSpPr>
          <p:spPr>
            <a:xfrm>
              <a:off x="2080229" y="3914775"/>
              <a:ext cx="175200" cy="175200"/>
            </a:xfrm>
            <a:prstGeom prst="ellipse">
              <a:avLst/>
            </a:prstGeom>
            <a:solidFill>
              <a:srgbClr val="080808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13244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A5D0E4"/>
                </a:solidFill>
              </a:endParaRPr>
            </a:p>
          </p:txBody>
        </p:sp>
      </p:grpSp>
      <p:grpSp>
        <p:nvGrpSpPr>
          <p:cNvPr id="224" name="Group 223"/>
          <p:cNvGrpSpPr/>
          <p:nvPr/>
        </p:nvGrpSpPr>
        <p:grpSpPr>
          <a:xfrm>
            <a:off x="7537072" y="3554156"/>
            <a:ext cx="649701" cy="184853"/>
            <a:chOff x="2080229" y="3914775"/>
            <a:chExt cx="716250" cy="203766"/>
          </a:xfrm>
        </p:grpSpPr>
        <p:cxnSp>
          <p:nvCxnSpPr>
            <p:cNvPr id="225" name="Straight Connector 224"/>
            <p:cNvCxnSpPr/>
            <p:nvPr/>
          </p:nvCxnSpPr>
          <p:spPr>
            <a:xfrm>
              <a:off x="2157578" y="4118541"/>
              <a:ext cx="638901" cy="0"/>
            </a:xfrm>
            <a:prstGeom prst="line">
              <a:avLst/>
            </a:prstGeom>
            <a:ln w="63500"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6" name="Oval 225"/>
            <p:cNvSpPr/>
            <p:nvPr/>
          </p:nvSpPr>
          <p:spPr>
            <a:xfrm>
              <a:off x="2527904" y="3914775"/>
              <a:ext cx="175200" cy="175200"/>
            </a:xfrm>
            <a:prstGeom prst="ellipse">
              <a:avLst/>
            </a:prstGeom>
            <a:solidFill>
              <a:srgbClr val="0066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13244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A5D0E4"/>
                </a:solidFill>
              </a:endParaRPr>
            </a:p>
          </p:txBody>
        </p:sp>
        <p:sp>
          <p:nvSpPr>
            <p:cNvPr id="227" name="Oval 226"/>
            <p:cNvSpPr/>
            <p:nvPr/>
          </p:nvSpPr>
          <p:spPr>
            <a:xfrm>
              <a:off x="2080229" y="3914775"/>
              <a:ext cx="175200" cy="175200"/>
            </a:xfrm>
            <a:prstGeom prst="ellipse">
              <a:avLst/>
            </a:prstGeom>
            <a:solidFill>
              <a:srgbClr val="080808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13244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A5D0E4"/>
                </a:solidFill>
              </a:endParaRPr>
            </a:p>
          </p:txBody>
        </p:sp>
      </p:grpSp>
      <p:grpSp>
        <p:nvGrpSpPr>
          <p:cNvPr id="228" name="Group 227"/>
          <p:cNvGrpSpPr/>
          <p:nvPr/>
        </p:nvGrpSpPr>
        <p:grpSpPr>
          <a:xfrm>
            <a:off x="5340877" y="4417515"/>
            <a:ext cx="649701" cy="184853"/>
            <a:chOff x="2080229" y="3914775"/>
            <a:chExt cx="716250" cy="203766"/>
          </a:xfrm>
        </p:grpSpPr>
        <p:cxnSp>
          <p:nvCxnSpPr>
            <p:cNvPr id="229" name="Straight Connector 228"/>
            <p:cNvCxnSpPr/>
            <p:nvPr/>
          </p:nvCxnSpPr>
          <p:spPr>
            <a:xfrm>
              <a:off x="2157578" y="4118541"/>
              <a:ext cx="638901" cy="0"/>
            </a:xfrm>
            <a:prstGeom prst="line">
              <a:avLst/>
            </a:prstGeom>
            <a:ln w="63500"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0" name="Oval 229"/>
            <p:cNvSpPr/>
            <p:nvPr/>
          </p:nvSpPr>
          <p:spPr>
            <a:xfrm>
              <a:off x="2527904" y="3914775"/>
              <a:ext cx="175200" cy="175200"/>
            </a:xfrm>
            <a:prstGeom prst="ellipse">
              <a:avLst/>
            </a:prstGeom>
            <a:solidFill>
              <a:srgbClr val="0066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13244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A5D0E4"/>
                </a:solidFill>
              </a:endParaRPr>
            </a:p>
          </p:txBody>
        </p:sp>
        <p:sp>
          <p:nvSpPr>
            <p:cNvPr id="231" name="Oval 230"/>
            <p:cNvSpPr/>
            <p:nvPr/>
          </p:nvSpPr>
          <p:spPr>
            <a:xfrm>
              <a:off x="2080229" y="3914775"/>
              <a:ext cx="175200" cy="175200"/>
            </a:xfrm>
            <a:prstGeom prst="ellipse">
              <a:avLst/>
            </a:prstGeom>
            <a:solidFill>
              <a:srgbClr val="080808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13244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A5D0E4"/>
                </a:solidFill>
              </a:endParaRPr>
            </a:p>
          </p:txBody>
        </p:sp>
      </p:grpSp>
      <p:grpSp>
        <p:nvGrpSpPr>
          <p:cNvPr id="232" name="Group 231"/>
          <p:cNvGrpSpPr/>
          <p:nvPr/>
        </p:nvGrpSpPr>
        <p:grpSpPr>
          <a:xfrm>
            <a:off x="6494664" y="4426156"/>
            <a:ext cx="649701" cy="184853"/>
            <a:chOff x="2080229" y="3914775"/>
            <a:chExt cx="716250" cy="203766"/>
          </a:xfrm>
        </p:grpSpPr>
        <p:cxnSp>
          <p:nvCxnSpPr>
            <p:cNvPr id="233" name="Straight Connector 232"/>
            <p:cNvCxnSpPr/>
            <p:nvPr/>
          </p:nvCxnSpPr>
          <p:spPr>
            <a:xfrm>
              <a:off x="2157578" y="4118541"/>
              <a:ext cx="638901" cy="0"/>
            </a:xfrm>
            <a:prstGeom prst="line">
              <a:avLst/>
            </a:prstGeom>
            <a:ln w="63500"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4" name="Oval 233"/>
            <p:cNvSpPr/>
            <p:nvPr/>
          </p:nvSpPr>
          <p:spPr>
            <a:xfrm>
              <a:off x="2527904" y="3914775"/>
              <a:ext cx="175200" cy="175200"/>
            </a:xfrm>
            <a:prstGeom prst="ellipse">
              <a:avLst/>
            </a:prstGeom>
            <a:solidFill>
              <a:srgbClr val="0066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13244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A5D0E4"/>
                </a:solidFill>
              </a:endParaRPr>
            </a:p>
          </p:txBody>
        </p:sp>
        <p:sp>
          <p:nvSpPr>
            <p:cNvPr id="235" name="Oval 234"/>
            <p:cNvSpPr/>
            <p:nvPr/>
          </p:nvSpPr>
          <p:spPr>
            <a:xfrm>
              <a:off x="2080229" y="3914775"/>
              <a:ext cx="175200" cy="175200"/>
            </a:xfrm>
            <a:prstGeom prst="ellipse">
              <a:avLst/>
            </a:prstGeom>
            <a:solidFill>
              <a:srgbClr val="080808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13244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A5D0E4"/>
                </a:solidFill>
              </a:endParaRPr>
            </a:p>
          </p:txBody>
        </p:sp>
      </p:grpSp>
      <p:grpSp>
        <p:nvGrpSpPr>
          <p:cNvPr id="236" name="Group 235"/>
          <p:cNvGrpSpPr/>
          <p:nvPr/>
        </p:nvGrpSpPr>
        <p:grpSpPr>
          <a:xfrm>
            <a:off x="7540127" y="4417515"/>
            <a:ext cx="649701" cy="184853"/>
            <a:chOff x="2080229" y="3914775"/>
            <a:chExt cx="716250" cy="203766"/>
          </a:xfrm>
        </p:grpSpPr>
        <p:cxnSp>
          <p:nvCxnSpPr>
            <p:cNvPr id="237" name="Straight Connector 236"/>
            <p:cNvCxnSpPr/>
            <p:nvPr/>
          </p:nvCxnSpPr>
          <p:spPr>
            <a:xfrm>
              <a:off x="2157578" y="4118541"/>
              <a:ext cx="638901" cy="0"/>
            </a:xfrm>
            <a:prstGeom prst="line">
              <a:avLst/>
            </a:prstGeom>
            <a:ln w="63500"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8" name="Oval 237"/>
            <p:cNvSpPr/>
            <p:nvPr/>
          </p:nvSpPr>
          <p:spPr>
            <a:xfrm>
              <a:off x="2527904" y="3914775"/>
              <a:ext cx="175200" cy="175200"/>
            </a:xfrm>
            <a:prstGeom prst="ellipse">
              <a:avLst/>
            </a:prstGeom>
            <a:solidFill>
              <a:srgbClr val="0066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13244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A5D0E4"/>
                </a:solidFill>
              </a:endParaRPr>
            </a:p>
          </p:txBody>
        </p:sp>
        <p:sp>
          <p:nvSpPr>
            <p:cNvPr id="239" name="Oval 238"/>
            <p:cNvSpPr/>
            <p:nvPr/>
          </p:nvSpPr>
          <p:spPr>
            <a:xfrm>
              <a:off x="2080229" y="3914775"/>
              <a:ext cx="175200" cy="175200"/>
            </a:xfrm>
            <a:prstGeom prst="ellipse">
              <a:avLst/>
            </a:prstGeom>
            <a:solidFill>
              <a:srgbClr val="080808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13244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A5D0E4"/>
                </a:solidFill>
              </a:endParaRPr>
            </a:p>
          </p:txBody>
        </p:sp>
      </p:grpSp>
      <p:grpSp>
        <p:nvGrpSpPr>
          <p:cNvPr id="240" name="Group 239"/>
          <p:cNvGrpSpPr/>
          <p:nvPr/>
        </p:nvGrpSpPr>
        <p:grpSpPr>
          <a:xfrm>
            <a:off x="7905643" y="2438888"/>
            <a:ext cx="649701" cy="184853"/>
            <a:chOff x="2080229" y="3914775"/>
            <a:chExt cx="716250" cy="203766"/>
          </a:xfrm>
        </p:grpSpPr>
        <p:cxnSp>
          <p:nvCxnSpPr>
            <p:cNvPr id="241" name="Straight Connector 240"/>
            <p:cNvCxnSpPr/>
            <p:nvPr/>
          </p:nvCxnSpPr>
          <p:spPr>
            <a:xfrm>
              <a:off x="2157578" y="4118541"/>
              <a:ext cx="638901" cy="0"/>
            </a:xfrm>
            <a:prstGeom prst="line">
              <a:avLst/>
            </a:prstGeom>
            <a:ln w="63500"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2" name="Oval 241"/>
            <p:cNvSpPr/>
            <p:nvPr/>
          </p:nvSpPr>
          <p:spPr>
            <a:xfrm>
              <a:off x="2527904" y="3914775"/>
              <a:ext cx="175200" cy="175200"/>
            </a:xfrm>
            <a:prstGeom prst="ellipse">
              <a:avLst/>
            </a:prstGeom>
            <a:solidFill>
              <a:srgbClr val="0066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13244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A5D0E4"/>
                </a:solidFill>
              </a:endParaRPr>
            </a:p>
          </p:txBody>
        </p:sp>
        <p:sp>
          <p:nvSpPr>
            <p:cNvPr id="243" name="Oval 242"/>
            <p:cNvSpPr/>
            <p:nvPr/>
          </p:nvSpPr>
          <p:spPr>
            <a:xfrm>
              <a:off x="2080229" y="3914775"/>
              <a:ext cx="175200" cy="175200"/>
            </a:xfrm>
            <a:prstGeom prst="ellipse">
              <a:avLst/>
            </a:prstGeom>
            <a:solidFill>
              <a:srgbClr val="080808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13244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A5D0E4"/>
                </a:solidFill>
              </a:endParaRPr>
            </a:p>
          </p:txBody>
        </p:sp>
      </p:grpSp>
      <p:grpSp>
        <p:nvGrpSpPr>
          <p:cNvPr id="244" name="Group 243"/>
          <p:cNvGrpSpPr/>
          <p:nvPr/>
        </p:nvGrpSpPr>
        <p:grpSpPr>
          <a:xfrm>
            <a:off x="7025717" y="2202082"/>
            <a:ext cx="649701" cy="184853"/>
            <a:chOff x="2080229" y="3914775"/>
            <a:chExt cx="716250" cy="203766"/>
          </a:xfrm>
        </p:grpSpPr>
        <p:cxnSp>
          <p:nvCxnSpPr>
            <p:cNvPr id="245" name="Straight Connector 244"/>
            <p:cNvCxnSpPr/>
            <p:nvPr/>
          </p:nvCxnSpPr>
          <p:spPr>
            <a:xfrm>
              <a:off x="2157578" y="4118541"/>
              <a:ext cx="638901" cy="0"/>
            </a:xfrm>
            <a:prstGeom prst="line">
              <a:avLst/>
            </a:prstGeom>
            <a:ln w="63500"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6" name="Oval 245"/>
            <p:cNvSpPr/>
            <p:nvPr/>
          </p:nvSpPr>
          <p:spPr>
            <a:xfrm>
              <a:off x="2527904" y="3914775"/>
              <a:ext cx="175200" cy="175200"/>
            </a:xfrm>
            <a:prstGeom prst="ellipse">
              <a:avLst/>
            </a:prstGeom>
            <a:solidFill>
              <a:srgbClr val="0066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13244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A5D0E4"/>
                </a:solidFill>
              </a:endParaRPr>
            </a:p>
          </p:txBody>
        </p:sp>
        <p:sp>
          <p:nvSpPr>
            <p:cNvPr id="247" name="Oval 246"/>
            <p:cNvSpPr/>
            <p:nvPr/>
          </p:nvSpPr>
          <p:spPr>
            <a:xfrm>
              <a:off x="2080229" y="3914775"/>
              <a:ext cx="175200" cy="175200"/>
            </a:xfrm>
            <a:prstGeom prst="ellipse">
              <a:avLst/>
            </a:prstGeom>
            <a:solidFill>
              <a:srgbClr val="080808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13244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A5D0E4"/>
                </a:solidFill>
              </a:endParaRPr>
            </a:p>
          </p:txBody>
        </p:sp>
      </p:grpSp>
      <p:grpSp>
        <p:nvGrpSpPr>
          <p:cNvPr id="248" name="Group 247"/>
          <p:cNvGrpSpPr/>
          <p:nvPr/>
        </p:nvGrpSpPr>
        <p:grpSpPr>
          <a:xfrm>
            <a:off x="6467623" y="2430051"/>
            <a:ext cx="649701" cy="184853"/>
            <a:chOff x="2080229" y="3914775"/>
            <a:chExt cx="716250" cy="203766"/>
          </a:xfrm>
        </p:grpSpPr>
        <p:cxnSp>
          <p:nvCxnSpPr>
            <p:cNvPr id="249" name="Straight Connector 248"/>
            <p:cNvCxnSpPr/>
            <p:nvPr/>
          </p:nvCxnSpPr>
          <p:spPr>
            <a:xfrm>
              <a:off x="2157578" y="4118541"/>
              <a:ext cx="638901" cy="0"/>
            </a:xfrm>
            <a:prstGeom prst="line">
              <a:avLst/>
            </a:prstGeom>
            <a:ln w="63500"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0" name="Oval 249"/>
            <p:cNvSpPr/>
            <p:nvPr/>
          </p:nvSpPr>
          <p:spPr>
            <a:xfrm>
              <a:off x="2527904" y="3914775"/>
              <a:ext cx="175200" cy="175200"/>
            </a:xfrm>
            <a:prstGeom prst="ellipse">
              <a:avLst/>
            </a:prstGeom>
            <a:solidFill>
              <a:srgbClr val="0066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13244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A5D0E4"/>
                </a:solidFill>
              </a:endParaRPr>
            </a:p>
          </p:txBody>
        </p:sp>
        <p:sp>
          <p:nvSpPr>
            <p:cNvPr id="251" name="Oval 250"/>
            <p:cNvSpPr/>
            <p:nvPr/>
          </p:nvSpPr>
          <p:spPr>
            <a:xfrm>
              <a:off x="2080229" y="3914775"/>
              <a:ext cx="175200" cy="175200"/>
            </a:xfrm>
            <a:prstGeom prst="ellipse">
              <a:avLst/>
            </a:prstGeom>
            <a:solidFill>
              <a:srgbClr val="080808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13244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A5D0E4"/>
                </a:solidFill>
              </a:endParaRPr>
            </a:p>
          </p:txBody>
        </p:sp>
      </p:grpSp>
      <p:grpSp>
        <p:nvGrpSpPr>
          <p:cNvPr id="209" name="Group 208"/>
          <p:cNvGrpSpPr/>
          <p:nvPr/>
        </p:nvGrpSpPr>
        <p:grpSpPr>
          <a:xfrm>
            <a:off x="5533185" y="2248545"/>
            <a:ext cx="649701" cy="184853"/>
            <a:chOff x="2080229" y="3914775"/>
            <a:chExt cx="716250" cy="203766"/>
          </a:xfrm>
        </p:grpSpPr>
        <p:cxnSp>
          <p:nvCxnSpPr>
            <p:cNvPr id="210" name="Straight Connector 209"/>
            <p:cNvCxnSpPr/>
            <p:nvPr/>
          </p:nvCxnSpPr>
          <p:spPr>
            <a:xfrm>
              <a:off x="2157578" y="4118541"/>
              <a:ext cx="638901" cy="0"/>
            </a:xfrm>
            <a:prstGeom prst="line">
              <a:avLst/>
            </a:prstGeom>
            <a:ln w="63500"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1" name="Oval 210"/>
            <p:cNvSpPr/>
            <p:nvPr/>
          </p:nvSpPr>
          <p:spPr>
            <a:xfrm>
              <a:off x="2527904" y="3914775"/>
              <a:ext cx="175200" cy="175200"/>
            </a:xfrm>
            <a:prstGeom prst="ellipse">
              <a:avLst/>
            </a:prstGeom>
            <a:solidFill>
              <a:srgbClr val="0066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13244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A5D0E4"/>
                </a:solidFill>
              </a:endParaRPr>
            </a:p>
          </p:txBody>
        </p:sp>
        <p:sp>
          <p:nvSpPr>
            <p:cNvPr id="212" name="Oval 211"/>
            <p:cNvSpPr/>
            <p:nvPr/>
          </p:nvSpPr>
          <p:spPr>
            <a:xfrm>
              <a:off x="2080229" y="3914775"/>
              <a:ext cx="175200" cy="175200"/>
            </a:xfrm>
            <a:prstGeom prst="ellipse">
              <a:avLst/>
            </a:prstGeom>
            <a:solidFill>
              <a:srgbClr val="080808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13244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A5D0E4"/>
                </a:solidFill>
              </a:endParaRPr>
            </a:p>
          </p:txBody>
        </p:sp>
      </p:grpSp>
      <p:cxnSp>
        <p:nvCxnSpPr>
          <p:cNvPr id="213" name="Straight Arrow Connector 212"/>
          <p:cNvCxnSpPr/>
          <p:nvPr/>
        </p:nvCxnSpPr>
        <p:spPr>
          <a:xfrm>
            <a:off x="6810697" y="6117474"/>
            <a:ext cx="0" cy="138255"/>
          </a:xfrm>
          <a:prstGeom prst="straightConnector1">
            <a:avLst/>
          </a:prstGeom>
          <a:ln>
            <a:solidFill>
              <a:srgbClr val="080808"/>
            </a:solidFill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4" name="Straight Arrow Connector 213"/>
          <p:cNvCxnSpPr/>
          <p:nvPr/>
        </p:nvCxnSpPr>
        <p:spPr>
          <a:xfrm flipH="1">
            <a:off x="3874391" y="6247087"/>
            <a:ext cx="2936306" cy="0"/>
          </a:xfrm>
          <a:prstGeom prst="straightConnector1">
            <a:avLst/>
          </a:prstGeom>
          <a:ln>
            <a:solidFill>
              <a:srgbClr val="080808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5" name="TextBox 214"/>
          <p:cNvSpPr txBox="1"/>
          <p:nvPr/>
        </p:nvSpPr>
        <p:spPr>
          <a:xfrm>
            <a:off x="2272321" y="5820334"/>
            <a:ext cx="1708631" cy="637746"/>
          </a:xfrm>
          <a:prstGeom prst="rect">
            <a:avLst/>
          </a:prstGeom>
          <a:noFill/>
        </p:spPr>
        <p:txBody>
          <a:bodyPr wrap="square" lIns="82936" tIns="41469" rIns="82936" bIns="41469" rtlCol="0">
            <a:spAutoFit/>
          </a:bodyPr>
          <a:lstStyle/>
          <a:p>
            <a:pPr algn="ctr" defTabSz="413244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80808"/>
                </a:solidFill>
                <a:latin typeface="Arial" charset="0"/>
                <a:ea typeface="SimSun" pitchFamily="2" charset="-122"/>
                <a:cs typeface="Arial" charset="0"/>
              </a:rPr>
              <a:t>Add:</a:t>
            </a:r>
          </a:p>
          <a:p>
            <a:pPr algn="ctr" defTabSz="413244" fontAlgn="base">
              <a:spcBef>
                <a:spcPct val="0"/>
              </a:spcBef>
              <a:spcAft>
                <a:spcPct val="0"/>
              </a:spcAft>
            </a:pPr>
            <a:r>
              <a:rPr lang="en-US" dirty="0" err="1">
                <a:solidFill>
                  <a:srgbClr val="080808"/>
                </a:solidFill>
                <a:latin typeface="Arial" charset="0"/>
                <a:ea typeface="SimSun" pitchFamily="2" charset="-122"/>
                <a:cs typeface="Arial" charset="0"/>
              </a:rPr>
              <a:t>PicoGreen</a:t>
            </a:r>
            <a:r>
              <a:rPr lang="en-US" dirty="0">
                <a:solidFill>
                  <a:srgbClr val="080808"/>
                </a:solidFill>
                <a:latin typeface="Arial" charset="0"/>
                <a:ea typeface="SimSun" pitchFamily="2" charset="-122"/>
                <a:cs typeface="Arial" charset="0"/>
              </a:rPr>
              <a:t> dye</a:t>
            </a:r>
          </a:p>
        </p:txBody>
      </p:sp>
      <p:cxnSp>
        <p:nvCxnSpPr>
          <p:cNvPr id="216" name="Straight Arrow Connector 215"/>
          <p:cNvCxnSpPr/>
          <p:nvPr/>
        </p:nvCxnSpPr>
        <p:spPr>
          <a:xfrm flipH="1">
            <a:off x="1829564" y="6247087"/>
            <a:ext cx="528509" cy="0"/>
          </a:xfrm>
          <a:prstGeom prst="straightConnector1">
            <a:avLst/>
          </a:prstGeom>
          <a:ln>
            <a:solidFill>
              <a:srgbClr val="080808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2" name="TextBox 251"/>
          <p:cNvSpPr txBox="1"/>
          <p:nvPr/>
        </p:nvSpPr>
        <p:spPr>
          <a:xfrm>
            <a:off x="146855" y="6092172"/>
            <a:ext cx="1708631" cy="321091"/>
          </a:xfrm>
          <a:prstGeom prst="rect">
            <a:avLst/>
          </a:prstGeom>
          <a:noFill/>
        </p:spPr>
        <p:txBody>
          <a:bodyPr wrap="square" lIns="82936" tIns="41469" rIns="82936" bIns="41469" rtlCol="0">
            <a:spAutoFit/>
          </a:bodyPr>
          <a:lstStyle/>
          <a:p>
            <a:pPr algn="ctr" defTabSz="413244" fontAlgn="base">
              <a:spcBef>
                <a:spcPct val="0"/>
              </a:spcBef>
              <a:spcAft>
                <a:spcPct val="0"/>
              </a:spcAft>
            </a:pPr>
            <a:r>
              <a:rPr lang="en-US" sz="1500" dirty="0">
                <a:solidFill>
                  <a:srgbClr val="080808"/>
                </a:solidFill>
                <a:latin typeface="Arial" charset="0"/>
                <a:ea typeface="SimSun" pitchFamily="2" charset="-122"/>
                <a:cs typeface="Arial" charset="0"/>
              </a:rPr>
              <a:t>dsDNA detection</a:t>
            </a:r>
          </a:p>
        </p:txBody>
      </p:sp>
      <p:cxnSp>
        <p:nvCxnSpPr>
          <p:cNvPr id="253" name="Straight Arrow Connector 252"/>
          <p:cNvCxnSpPr/>
          <p:nvPr/>
        </p:nvCxnSpPr>
        <p:spPr>
          <a:xfrm flipV="1">
            <a:off x="941760" y="5734115"/>
            <a:ext cx="0" cy="383358"/>
          </a:xfrm>
          <a:prstGeom prst="straightConnector1">
            <a:avLst/>
          </a:prstGeom>
          <a:ln>
            <a:solidFill>
              <a:srgbClr val="080808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4" name="TextBox 253"/>
          <p:cNvSpPr txBox="1"/>
          <p:nvPr/>
        </p:nvSpPr>
        <p:spPr>
          <a:xfrm>
            <a:off x="51815" y="4938894"/>
            <a:ext cx="1786391" cy="1191744"/>
          </a:xfrm>
          <a:prstGeom prst="rect">
            <a:avLst/>
          </a:prstGeom>
          <a:noFill/>
        </p:spPr>
        <p:txBody>
          <a:bodyPr wrap="square" lIns="82936" tIns="41469" rIns="82936" bIns="41469" rtlCol="0">
            <a:spAutoFit/>
          </a:bodyPr>
          <a:lstStyle/>
          <a:p>
            <a:pPr algn="ctr" defTabSz="413244" fontAlgn="base">
              <a:spcBef>
                <a:spcPct val="0"/>
              </a:spcBef>
              <a:spcAft>
                <a:spcPct val="0"/>
              </a:spcAft>
            </a:pPr>
            <a:r>
              <a:rPr lang="en-US" dirty="0" err="1">
                <a:solidFill>
                  <a:srgbClr val="080808"/>
                </a:solidFill>
                <a:latin typeface="Arial" charset="0"/>
                <a:ea typeface="SimSun" pitchFamily="2" charset="-122"/>
                <a:cs typeface="Arial" charset="0"/>
              </a:rPr>
              <a:t>gDNA</a:t>
            </a:r>
            <a:r>
              <a:rPr lang="en-US" dirty="0">
                <a:solidFill>
                  <a:srgbClr val="080808"/>
                </a:solidFill>
                <a:latin typeface="Arial" charset="0"/>
                <a:ea typeface="SimSun" pitchFamily="2" charset="-122"/>
                <a:cs typeface="Arial" charset="0"/>
              </a:rPr>
              <a:t> yields,   cell viability &amp;        CC normalization</a:t>
            </a:r>
          </a:p>
        </p:txBody>
      </p:sp>
    </p:spTree>
    <p:extLst>
      <p:ext uri="{BB962C8B-B14F-4D97-AF65-F5344CB8AC3E}">
        <p14:creationId xmlns:p14="http://schemas.microsoft.com/office/powerpoint/2010/main" val="6611416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962"/>
            <a:ext cx="9144000" cy="684838"/>
          </a:xfrm>
        </p:spPr>
        <p:txBody>
          <a:bodyPr/>
          <a:lstStyle/>
          <a:p>
            <a:r>
              <a:rPr lang="en-US" sz="3600" dirty="0"/>
              <a:t>Summary, Conclusions, and Next Steps</a:t>
            </a:r>
          </a:p>
        </p:txBody>
      </p:sp>
      <p:pic>
        <p:nvPicPr>
          <p:cNvPr id="4" name="Picture 16" descr="SRF_HLine_Grad-1c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685800"/>
            <a:ext cx="9144000" cy="604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0" y="690801"/>
            <a:ext cx="9144000" cy="6063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C-circle and </a:t>
            </a:r>
            <a:r>
              <a:rPr lang="en-US" dirty="0" err="1">
                <a:solidFill>
                  <a:schemeClr val="tx2"/>
                </a:solidFill>
              </a:rPr>
              <a:t>Alu</a:t>
            </a:r>
            <a:r>
              <a:rPr lang="en-US" dirty="0">
                <a:solidFill>
                  <a:schemeClr val="tx2"/>
                </a:solidFill>
              </a:rPr>
              <a:t> blots show very low background in all row H blank wells, both at high quality, and high-exposure CC blot shows how row H background comes from RCA soup components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There are discrepancies in pre-blot </a:t>
            </a:r>
            <a:r>
              <a:rPr lang="en-US" dirty="0" err="1">
                <a:solidFill>
                  <a:schemeClr val="tx2"/>
                </a:solidFill>
              </a:rPr>
              <a:t>PicoGreen</a:t>
            </a:r>
            <a:r>
              <a:rPr lang="en-US" dirty="0">
                <a:solidFill>
                  <a:schemeClr val="tx2"/>
                </a:solidFill>
              </a:rPr>
              <a:t> vs </a:t>
            </a:r>
            <a:r>
              <a:rPr lang="en-US" dirty="0" err="1">
                <a:solidFill>
                  <a:schemeClr val="tx2"/>
                </a:solidFill>
              </a:rPr>
              <a:t>Alu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 err="1">
                <a:solidFill>
                  <a:schemeClr val="tx2"/>
                </a:solidFill>
              </a:rPr>
              <a:t>reprobe</a:t>
            </a:r>
            <a:r>
              <a:rPr lang="en-US" dirty="0">
                <a:solidFill>
                  <a:schemeClr val="tx2"/>
                </a:solidFill>
              </a:rPr>
              <a:t> signal (see heat map patterns!)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2">
                    <a:lumMod val="60000"/>
                    <a:lumOff val="40000"/>
                  </a:schemeClr>
                </a:solidFill>
              </a:rPr>
              <a:t>C-circle signal normalized by PG shows very high CC levels in ALT+ vs ALT- cells, as expected, regardless of auto vs manual data background correction (GM847 &amp; U2OS &gt;&gt; VA13)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2">
                    <a:lumMod val="60000"/>
                    <a:lumOff val="40000"/>
                  </a:schemeClr>
                </a:solidFill>
              </a:rPr>
              <a:t>And we also see that GM847 &amp; U2OS ALT+ cancer cells have a dramatically lower amount of CC after long-term exposure to 156 </a:t>
            </a:r>
            <a:r>
              <a:rPr lang="en-US" b="1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nM</a:t>
            </a:r>
            <a:r>
              <a:rPr lang="en-US" b="1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ATO while VA13 not so much (similar to media ctrl)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2"/>
                </a:solidFill>
              </a:rPr>
              <a:t>Alu</a:t>
            </a:r>
            <a:r>
              <a:rPr lang="en-US" dirty="0">
                <a:solidFill>
                  <a:schemeClr val="tx2"/>
                </a:solidFill>
              </a:rPr>
              <a:t>-normalized C-circle signal results agree with PG-based assessments on CC content above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293T cells had the highest amount of background in this assay out of all ALT- cell lines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2">
                    <a:lumMod val="60000"/>
                    <a:lumOff val="40000"/>
                  </a:schemeClr>
                </a:solidFill>
              </a:rPr>
              <a:t>The data above is consistent with the 5 cell line panel vehicle vs ATO experiment, but now that we included media only conditions, we see that CC levels are not really affected in VA13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2">
                    <a:lumMod val="60000"/>
                    <a:lumOff val="40000"/>
                  </a:schemeClr>
                </a:solidFill>
              </a:rPr>
              <a:t>Thus ATO causes both short-term and long-term inhibition of CC, except for VA13 ALT+ cells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The results above, combined with telomere dot blot and cell growth and </a:t>
            </a:r>
            <a:r>
              <a:rPr lang="en-US" dirty="0" err="1">
                <a:solidFill>
                  <a:schemeClr val="tx2"/>
                </a:solidFill>
              </a:rPr>
              <a:t>ATPlite</a:t>
            </a:r>
            <a:r>
              <a:rPr lang="en-US" dirty="0">
                <a:solidFill>
                  <a:schemeClr val="tx2"/>
                </a:solidFill>
              </a:rPr>
              <a:t> data, shows that </a:t>
            </a:r>
            <a:r>
              <a:rPr lang="en-US" b="1" dirty="0">
                <a:solidFill>
                  <a:schemeClr val="bg2">
                    <a:lumMod val="60000"/>
                    <a:lumOff val="40000"/>
                  </a:schemeClr>
                </a:solidFill>
              </a:rPr>
              <a:t>unfortunately ATO is not an ideal candidate for the treatment of ALT cancers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2">
                    <a:lumMod val="60000"/>
                    <a:lumOff val="40000"/>
                  </a:schemeClr>
                </a:solidFill>
              </a:rPr>
              <a:t>But ATO can work as a good control drug for our screening assays to reliably inhibit C-circles!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2">
                    <a:lumMod val="60000"/>
                    <a:lumOff val="40000"/>
                  </a:schemeClr>
                </a:solidFill>
              </a:rPr>
              <a:t>ALT+ cells had 30-337 times more C-circles than HeLa (ALT-/TEL+) cancer cells</a:t>
            </a: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i="1" dirty="0">
                <a:solidFill>
                  <a:schemeClr val="tx2"/>
                </a:solidFill>
              </a:rPr>
              <a:t>Repeat experiment above using C-circle qPCR assay (telomere length also measured here!)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i="1" dirty="0">
                <a:solidFill>
                  <a:schemeClr val="tx2"/>
                </a:solidFill>
              </a:rPr>
              <a:t>Repeat Dot Blot assay for 5 cell line panel (Vehicle vs 156 </a:t>
            </a:r>
            <a:r>
              <a:rPr lang="en-US" sz="1600" i="1" dirty="0" err="1">
                <a:solidFill>
                  <a:schemeClr val="tx2"/>
                </a:solidFill>
              </a:rPr>
              <a:t>nM</a:t>
            </a:r>
            <a:r>
              <a:rPr lang="en-US" sz="1600" i="1" dirty="0">
                <a:solidFill>
                  <a:schemeClr val="tx2"/>
                </a:solidFill>
              </a:rPr>
              <a:t> ATO only) performed previously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i="1" dirty="0">
                <a:solidFill>
                  <a:schemeClr val="tx2"/>
                </a:solidFill>
              </a:rPr>
              <a:t>Perform qPCR assay for 5 cell line panel (Vehicle vs 156 </a:t>
            </a:r>
            <a:r>
              <a:rPr lang="en-US" sz="1600" i="1" dirty="0" err="1">
                <a:solidFill>
                  <a:schemeClr val="tx2"/>
                </a:solidFill>
              </a:rPr>
              <a:t>nM</a:t>
            </a:r>
            <a:r>
              <a:rPr lang="en-US" sz="1600" i="1" dirty="0">
                <a:solidFill>
                  <a:schemeClr val="tx2"/>
                </a:solidFill>
              </a:rPr>
              <a:t> ATO only) tested previously by Dot Blot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i="1" dirty="0">
                <a:solidFill>
                  <a:schemeClr val="tx2"/>
                </a:solidFill>
              </a:rPr>
              <a:t>Start testing HR/DDR inhibitor drugs using C-circle, telomere length assays (Dot Blot, EATR, and qPCR)</a:t>
            </a:r>
          </a:p>
        </p:txBody>
      </p:sp>
    </p:spTree>
    <p:extLst>
      <p:ext uri="{BB962C8B-B14F-4D97-AF65-F5344CB8AC3E}">
        <p14:creationId xmlns:p14="http://schemas.microsoft.com/office/powerpoint/2010/main" val="32975875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85800" y="1469877"/>
            <a:ext cx="7772400" cy="2879931"/>
          </a:xfrm>
        </p:spPr>
        <p:txBody>
          <a:bodyPr/>
          <a:lstStyle/>
          <a:p>
            <a:r>
              <a:rPr lang="en-US" sz="3600" dirty="0"/>
              <a:t>Total Telomeric DNA Dot Blot assay – 7 cell line panel – long-term exposure to 156 </a:t>
            </a:r>
            <a:r>
              <a:rPr lang="en-US" sz="3600" dirty="0" err="1"/>
              <a:t>nM</a:t>
            </a:r>
            <a:r>
              <a:rPr lang="en-US" sz="3600" dirty="0"/>
              <a:t> ATO #1</a:t>
            </a:r>
            <a:br>
              <a:rPr lang="en-US" sz="3600" dirty="0"/>
            </a:br>
            <a:r>
              <a:rPr lang="en-US" sz="3600" dirty="0"/>
              <a:t/>
            </a:r>
            <a:br>
              <a:rPr lang="en-US" sz="3600" dirty="0"/>
            </a:b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2317607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962"/>
            <a:ext cx="9144000" cy="837238"/>
          </a:xfrm>
        </p:spPr>
        <p:txBody>
          <a:bodyPr/>
          <a:lstStyle/>
          <a:p>
            <a:r>
              <a:rPr lang="en-US" sz="1400" dirty="0"/>
              <a:t>Total </a:t>
            </a:r>
            <a:r>
              <a:rPr lang="en-US" sz="1400" dirty="0" err="1"/>
              <a:t>Telomeric</a:t>
            </a:r>
            <a:r>
              <a:rPr lang="en-US" sz="1400" dirty="0"/>
              <a:t> DNA Dot Blot assay – 7 cell line panel – long-term exposure to 156 </a:t>
            </a:r>
            <a:r>
              <a:rPr lang="en-US" sz="1400" dirty="0" err="1"/>
              <a:t>nM</a:t>
            </a:r>
            <a:r>
              <a:rPr lang="en-US" sz="1400" dirty="0"/>
              <a:t> ATO</a:t>
            </a: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 err="1"/>
              <a:t>Alu</a:t>
            </a:r>
            <a:r>
              <a:rPr lang="en-US" sz="1600" dirty="0"/>
              <a:t> </a:t>
            </a:r>
            <a:r>
              <a:rPr lang="en-US" sz="1600" dirty="0" err="1"/>
              <a:t>Reprobe</a:t>
            </a:r>
            <a:r>
              <a:rPr lang="en-US" sz="1600" dirty="0"/>
              <a:t> and </a:t>
            </a:r>
            <a:r>
              <a:rPr lang="en-US" sz="1600" dirty="0" err="1"/>
              <a:t>PicoGreen</a:t>
            </a:r>
            <a:r>
              <a:rPr lang="en-US" sz="1600" dirty="0"/>
              <a:t> Assay: </a:t>
            </a:r>
            <a:r>
              <a:rPr lang="en-US" sz="1600" dirty="0" err="1"/>
              <a:t>gDNA</a:t>
            </a:r>
            <a:r>
              <a:rPr lang="en-US" sz="1600" dirty="0"/>
              <a:t> Content Results</a:t>
            </a:r>
          </a:p>
        </p:txBody>
      </p:sp>
      <p:pic>
        <p:nvPicPr>
          <p:cNvPr id="4" name="Picture 16" descr="SRF_HLine_Grad-1c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838200"/>
            <a:ext cx="9144000" cy="604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5" name="Group 4"/>
          <p:cNvGrpSpPr/>
          <p:nvPr/>
        </p:nvGrpSpPr>
        <p:grpSpPr>
          <a:xfrm>
            <a:off x="0" y="1738952"/>
            <a:ext cx="9144000" cy="3747448"/>
            <a:chOff x="0" y="898686"/>
            <a:chExt cx="8277225" cy="3392221"/>
          </a:xfrm>
        </p:grpSpPr>
        <p:pic>
          <p:nvPicPr>
            <p:cNvPr id="4098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2760664"/>
              <a:ext cx="8277225" cy="153024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</p:pic>
        <p:pic>
          <p:nvPicPr>
            <p:cNvPr id="4099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898686"/>
              <a:ext cx="8277225" cy="172402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9078460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962"/>
            <a:ext cx="9144000" cy="837238"/>
          </a:xfrm>
        </p:spPr>
        <p:txBody>
          <a:bodyPr/>
          <a:lstStyle/>
          <a:p>
            <a:r>
              <a:rPr lang="en-US" sz="1400" dirty="0"/>
              <a:t>Total </a:t>
            </a:r>
            <a:r>
              <a:rPr lang="en-US" sz="1400" dirty="0" err="1"/>
              <a:t>Telomeric</a:t>
            </a:r>
            <a:r>
              <a:rPr lang="en-US" sz="1400" dirty="0"/>
              <a:t> DNA Dot Blot assay – 7 cell line panel – long-term exposure to 156 </a:t>
            </a:r>
            <a:r>
              <a:rPr lang="en-US" sz="1400" dirty="0" err="1"/>
              <a:t>nM</a:t>
            </a:r>
            <a:r>
              <a:rPr lang="en-US" sz="1400" dirty="0"/>
              <a:t> ATO</a:t>
            </a: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/>
              <a:t>PG-normalized Telomere signal: Auto (top) vs Manual (bottom)</a:t>
            </a:r>
          </a:p>
        </p:txBody>
      </p:sp>
      <p:pic>
        <p:nvPicPr>
          <p:cNvPr id="4" name="Picture 16" descr="SRF_HLine_Grad-1c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838200"/>
            <a:ext cx="9144000" cy="604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350" y="1130300"/>
            <a:ext cx="9156700" cy="2755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350" y="3492500"/>
            <a:ext cx="9156700" cy="2755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247831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962"/>
            <a:ext cx="9144000" cy="837238"/>
          </a:xfrm>
        </p:spPr>
        <p:txBody>
          <a:bodyPr/>
          <a:lstStyle/>
          <a:p>
            <a:r>
              <a:rPr lang="en-US" sz="1400" dirty="0"/>
              <a:t>Total </a:t>
            </a:r>
            <a:r>
              <a:rPr lang="en-US" sz="1400" dirty="0" err="1"/>
              <a:t>Telomeric</a:t>
            </a:r>
            <a:r>
              <a:rPr lang="en-US" sz="1400" dirty="0"/>
              <a:t> DNA Dot Blot assay – 7 cell line panel – long-term exposure to 156 </a:t>
            </a:r>
            <a:r>
              <a:rPr lang="en-US" sz="1400" dirty="0" err="1"/>
              <a:t>nM</a:t>
            </a:r>
            <a:r>
              <a:rPr lang="en-US" sz="1400" dirty="0"/>
              <a:t> ATO</a:t>
            </a: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 err="1"/>
              <a:t>Alu</a:t>
            </a:r>
            <a:r>
              <a:rPr lang="en-US" sz="1600" dirty="0"/>
              <a:t>-normalized Telomere signal: Auto (top) vs Manual (bottom)</a:t>
            </a:r>
          </a:p>
        </p:txBody>
      </p:sp>
      <p:pic>
        <p:nvPicPr>
          <p:cNvPr id="4" name="Picture 16" descr="SRF_HLine_Grad-1c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838200"/>
            <a:ext cx="9144000" cy="604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700" y="1066800"/>
            <a:ext cx="9156700" cy="2755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350" y="3432014"/>
            <a:ext cx="9156700" cy="2755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798142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962"/>
            <a:ext cx="9144000" cy="837238"/>
          </a:xfrm>
        </p:spPr>
        <p:txBody>
          <a:bodyPr/>
          <a:lstStyle/>
          <a:p>
            <a:r>
              <a:rPr lang="en-US" sz="1400" dirty="0"/>
              <a:t>Total </a:t>
            </a:r>
            <a:r>
              <a:rPr lang="en-US" sz="1400" dirty="0" err="1"/>
              <a:t>Telomeric</a:t>
            </a:r>
            <a:r>
              <a:rPr lang="en-US" sz="1400" dirty="0"/>
              <a:t> DNA Dot Blot assay – 7 cell line panel – long-term exposure to 156 </a:t>
            </a:r>
            <a:r>
              <a:rPr lang="en-US" sz="1400" dirty="0" err="1"/>
              <a:t>nM</a:t>
            </a:r>
            <a:r>
              <a:rPr lang="en-US" sz="1400" dirty="0"/>
              <a:t> ATO</a:t>
            </a: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/>
              <a:t>Telomere signal normalized to HeLa cell line (media only)</a:t>
            </a:r>
          </a:p>
        </p:txBody>
      </p:sp>
      <p:pic>
        <p:nvPicPr>
          <p:cNvPr id="4" name="Picture 16" descr="SRF_HLine_Grad-1c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838200"/>
            <a:ext cx="9144000" cy="604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98685"/>
            <a:ext cx="9144000" cy="54507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391478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962"/>
            <a:ext cx="9144000" cy="684838"/>
          </a:xfrm>
        </p:spPr>
        <p:txBody>
          <a:bodyPr/>
          <a:lstStyle/>
          <a:p>
            <a:r>
              <a:rPr lang="en-US" sz="3600" dirty="0"/>
              <a:t>Summary, Conclusions, and Next Steps</a:t>
            </a:r>
          </a:p>
        </p:txBody>
      </p:sp>
      <p:pic>
        <p:nvPicPr>
          <p:cNvPr id="4" name="Picture 16" descr="SRF_HLine_Grad-1c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685800"/>
            <a:ext cx="9144000" cy="604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0" y="685800"/>
            <a:ext cx="91440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Telomere and </a:t>
            </a:r>
            <a:r>
              <a:rPr lang="en-US" dirty="0" err="1">
                <a:solidFill>
                  <a:schemeClr val="tx2"/>
                </a:solidFill>
              </a:rPr>
              <a:t>Alu</a:t>
            </a:r>
            <a:r>
              <a:rPr lang="en-US" dirty="0">
                <a:solidFill>
                  <a:schemeClr val="tx2"/>
                </a:solidFill>
              </a:rPr>
              <a:t> blots show very low background in all row H blank wells (optimal protocol!)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2">
                    <a:lumMod val="60000"/>
                    <a:lumOff val="40000"/>
                  </a:schemeClr>
                </a:solidFill>
              </a:rPr>
              <a:t>There are discrepancies in pre-blot </a:t>
            </a:r>
            <a:r>
              <a:rPr lang="en-US" b="1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PicoGreen</a:t>
            </a:r>
            <a:r>
              <a:rPr lang="en-US" b="1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vs </a:t>
            </a:r>
            <a:r>
              <a:rPr lang="en-US" b="1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Alu</a:t>
            </a:r>
            <a:r>
              <a:rPr lang="en-US" b="1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en-US" b="1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reprobe</a:t>
            </a:r>
            <a:r>
              <a:rPr lang="en-US" b="1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signal (see heat map patterns!)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2">
                    <a:lumMod val="60000"/>
                    <a:lumOff val="40000"/>
                  </a:schemeClr>
                </a:solidFill>
              </a:rPr>
              <a:t>Telomere signal normalized by PG shows an overall decrease in ATO-treated samples vs vehicle for all cell lines, regardless of auto vs manual dot blot data background correction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Overall, IMR90 cells had the largest telomere signal across conditions regardless of data normalization or background correction method (HeLa cells had 2nd highest telomere signal)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2">
                    <a:lumMod val="60000"/>
                    <a:lumOff val="40000"/>
                  </a:schemeClr>
                </a:solidFill>
              </a:rPr>
              <a:t>Telomere signal normalized by </a:t>
            </a:r>
            <a:r>
              <a:rPr lang="en-US" b="1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Alu</a:t>
            </a:r>
            <a:r>
              <a:rPr lang="en-US" b="1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shows an overall increase in ATO-treated samples vs vehicle for most cell lines, regardless of auto vs manual dot blot data background correction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As expected, ALT+ cell lines had significantly higher telomere signal vs ALT- cell lines regardless of data normalization or background correction method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As expected, U2OS cells had the highest telomere signal (12-16x above HeLa telomere level)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The lowest telomere signal from ALT+ cells was still about 2-3x above HeLa telomere levels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VA13 and GM847 had virtually identical telomere signal via PG normalization, but VA13 had higher telomere signal vs GM847 according to </a:t>
            </a:r>
            <a:r>
              <a:rPr lang="en-US" dirty="0" err="1">
                <a:solidFill>
                  <a:schemeClr val="tx2"/>
                </a:solidFill>
              </a:rPr>
              <a:t>Alu</a:t>
            </a:r>
            <a:r>
              <a:rPr lang="en-US" dirty="0">
                <a:solidFill>
                  <a:schemeClr val="tx2"/>
                </a:solidFill>
              </a:rPr>
              <a:t>-normalized results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2">
                    <a:lumMod val="60000"/>
                    <a:lumOff val="40000"/>
                  </a:schemeClr>
                </a:solidFill>
              </a:rPr>
              <a:t>There is no clear evidence of ATO changing telomere length in any cell line tested long </a:t>
            </a:r>
            <a:r>
              <a:rPr lang="en-US" b="1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term</a:t>
            </a:r>
            <a:endParaRPr lang="en-US" b="1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72519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85800" y="1469877"/>
            <a:ext cx="7772400" cy="2879931"/>
          </a:xfrm>
        </p:spPr>
        <p:txBody>
          <a:bodyPr/>
          <a:lstStyle/>
          <a:p>
            <a:r>
              <a:rPr lang="en-US" sz="3600" dirty="0"/>
              <a:t>Total Telomeric DNA Dot Blot assay – 7 cell line panel – long-term exposure to 156 </a:t>
            </a:r>
            <a:r>
              <a:rPr lang="en-US" sz="3600" dirty="0" err="1"/>
              <a:t>nM</a:t>
            </a:r>
            <a:r>
              <a:rPr lang="en-US" sz="3600" dirty="0"/>
              <a:t> ATO #2</a:t>
            </a:r>
            <a:br>
              <a:rPr lang="en-US" sz="3600" dirty="0"/>
            </a:br>
            <a:r>
              <a:rPr lang="en-US" sz="3600" dirty="0"/>
              <a:t/>
            </a:r>
            <a:br>
              <a:rPr lang="en-US" sz="3600" dirty="0"/>
            </a:b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7130173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962"/>
            <a:ext cx="9144000" cy="837238"/>
          </a:xfrm>
        </p:spPr>
        <p:txBody>
          <a:bodyPr/>
          <a:lstStyle/>
          <a:p>
            <a:r>
              <a:rPr lang="en-US" sz="1400" dirty="0"/>
              <a:t>Total </a:t>
            </a:r>
            <a:r>
              <a:rPr lang="en-US" sz="1400" dirty="0" err="1"/>
              <a:t>Telomeric</a:t>
            </a:r>
            <a:r>
              <a:rPr lang="en-US" sz="1400" dirty="0"/>
              <a:t> DNA Dot Blot assay – 7 cell line panel – long-term exposure to 156 </a:t>
            </a:r>
            <a:r>
              <a:rPr lang="en-US" sz="1400" dirty="0" err="1"/>
              <a:t>nM</a:t>
            </a:r>
            <a:r>
              <a:rPr lang="en-US" sz="1400" dirty="0"/>
              <a:t> ATO</a:t>
            </a: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 err="1"/>
              <a:t>Alu</a:t>
            </a:r>
            <a:r>
              <a:rPr lang="en-US" sz="1600" dirty="0"/>
              <a:t> </a:t>
            </a:r>
            <a:r>
              <a:rPr lang="en-US" sz="1600" dirty="0" err="1"/>
              <a:t>Reprobe</a:t>
            </a:r>
            <a:r>
              <a:rPr lang="en-US" sz="1600" dirty="0"/>
              <a:t> and </a:t>
            </a:r>
            <a:r>
              <a:rPr lang="en-US" sz="1600" dirty="0" err="1"/>
              <a:t>PicoGreen</a:t>
            </a:r>
            <a:r>
              <a:rPr lang="en-US" sz="1600" dirty="0"/>
              <a:t> Assay: </a:t>
            </a:r>
            <a:r>
              <a:rPr lang="en-US" sz="1600" dirty="0" err="1"/>
              <a:t>gDNA</a:t>
            </a:r>
            <a:r>
              <a:rPr lang="en-US" sz="1600" dirty="0"/>
              <a:t> Content Results</a:t>
            </a:r>
          </a:p>
        </p:txBody>
      </p:sp>
      <p:pic>
        <p:nvPicPr>
          <p:cNvPr id="4" name="Picture 16" descr="SRF_HLine_Grad-1c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838200"/>
            <a:ext cx="9144000" cy="604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6" name="Group 5"/>
          <p:cNvGrpSpPr/>
          <p:nvPr/>
        </p:nvGrpSpPr>
        <p:grpSpPr>
          <a:xfrm>
            <a:off x="1" y="898686"/>
            <a:ext cx="9144000" cy="5425914"/>
            <a:chOff x="533398" y="1933575"/>
            <a:chExt cx="8277227" cy="3629025"/>
          </a:xfrm>
        </p:grpSpPr>
        <p:pic>
          <p:nvPicPr>
            <p:cNvPr id="4100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400" y="3838575"/>
              <a:ext cx="8277225" cy="172402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</p:pic>
        <p:pic>
          <p:nvPicPr>
            <p:cNvPr id="4101" name="Picture 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398" y="1933575"/>
              <a:ext cx="8277225" cy="172402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344729453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962"/>
            <a:ext cx="9144000" cy="837238"/>
          </a:xfrm>
        </p:spPr>
        <p:txBody>
          <a:bodyPr/>
          <a:lstStyle/>
          <a:p>
            <a:r>
              <a:rPr lang="en-US" sz="1400" dirty="0"/>
              <a:t>Total </a:t>
            </a:r>
            <a:r>
              <a:rPr lang="en-US" sz="1400" dirty="0" err="1"/>
              <a:t>Telomeric</a:t>
            </a:r>
            <a:r>
              <a:rPr lang="en-US" sz="1400" dirty="0"/>
              <a:t> DNA Dot Blot assay – 7 cell line panel – long-term exposure to 156 </a:t>
            </a:r>
            <a:r>
              <a:rPr lang="en-US" sz="1400" dirty="0" err="1"/>
              <a:t>nM</a:t>
            </a:r>
            <a:r>
              <a:rPr lang="en-US" sz="1400" dirty="0"/>
              <a:t> ATO</a:t>
            </a: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/>
              <a:t>PG-normalized Telomere signal: Auto (top) vs Manual (bottom)</a:t>
            </a:r>
          </a:p>
        </p:txBody>
      </p:sp>
      <p:pic>
        <p:nvPicPr>
          <p:cNvPr id="4" name="Picture 16" descr="SRF_HLine_Grad-1c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838200"/>
            <a:ext cx="9144000" cy="604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350" y="1143000"/>
            <a:ext cx="9156700" cy="2755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7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350" y="3492500"/>
            <a:ext cx="9156700" cy="2755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986441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600" y="15843"/>
            <a:ext cx="8916480" cy="848249"/>
          </a:xfrm>
        </p:spPr>
        <p:txBody>
          <a:bodyPr/>
          <a:lstStyle/>
          <a:p>
            <a:r>
              <a:rPr lang="en-US" sz="1400" dirty="0"/>
              <a:t>CC EATR assay-U2OS </a:t>
            </a:r>
            <a:r>
              <a:rPr lang="en-US" sz="1400" dirty="0" err="1"/>
              <a:t>gDNA</a:t>
            </a:r>
            <a:r>
              <a:rPr lang="en-US" sz="1400" dirty="0"/>
              <a:t>-Henson lysis-384wp,Biomek2000- 72 h exposure to 0-10,000 </a:t>
            </a:r>
            <a:r>
              <a:rPr lang="en-US" sz="1400" dirty="0" err="1"/>
              <a:t>nM</a:t>
            </a:r>
            <a:r>
              <a:rPr lang="en-US" sz="1400" dirty="0"/>
              <a:t> ATO-25C-60uL-24h</a:t>
            </a:r>
            <a:br>
              <a:rPr lang="en-US" sz="1400" dirty="0"/>
            </a:br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/>
              <a:t>CC EATR vs CC Dot Blot Results</a:t>
            </a:r>
          </a:p>
        </p:txBody>
      </p:sp>
      <p:pic>
        <p:nvPicPr>
          <p:cNvPr id="4" name="Picture 3" descr="SRF_HLine_Grad-1c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64091"/>
            <a:ext cx="9144000" cy="60000"/>
          </a:xfrm>
          <a:prstGeom prst="rect">
            <a:avLst/>
          </a:prstGeom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6992" y="924092"/>
            <a:ext cx="5827089" cy="54315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972470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962"/>
            <a:ext cx="9144000" cy="837238"/>
          </a:xfrm>
        </p:spPr>
        <p:txBody>
          <a:bodyPr/>
          <a:lstStyle/>
          <a:p>
            <a:r>
              <a:rPr lang="en-US" sz="1400" dirty="0"/>
              <a:t>Total </a:t>
            </a:r>
            <a:r>
              <a:rPr lang="en-US" sz="1400" dirty="0" err="1"/>
              <a:t>Telomeric</a:t>
            </a:r>
            <a:r>
              <a:rPr lang="en-US" sz="1400" dirty="0"/>
              <a:t> DNA Dot Blot assay – 7 cell line panel – long-term exposure to 156 </a:t>
            </a:r>
            <a:r>
              <a:rPr lang="en-US" sz="1400" dirty="0" err="1"/>
              <a:t>nM</a:t>
            </a:r>
            <a:r>
              <a:rPr lang="en-US" sz="1400" dirty="0"/>
              <a:t> ATO</a:t>
            </a: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 err="1"/>
              <a:t>Alu</a:t>
            </a:r>
            <a:r>
              <a:rPr lang="en-US" sz="1600" dirty="0"/>
              <a:t>-normalized Telomere signal: Auto (top) vs Manual (bottom)</a:t>
            </a:r>
          </a:p>
        </p:txBody>
      </p:sp>
      <p:pic>
        <p:nvPicPr>
          <p:cNvPr id="4" name="Picture 16" descr="SRF_HLine_Grad-1c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838200"/>
            <a:ext cx="9144000" cy="604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350" y="1130300"/>
            <a:ext cx="9156700" cy="2755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350" y="3492500"/>
            <a:ext cx="9156700" cy="2755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3644167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962"/>
            <a:ext cx="9144000" cy="684838"/>
          </a:xfrm>
        </p:spPr>
        <p:txBody>
          <a:bodyPr/>
          <a:lstStyle/>
          <a:p>
            <a:r>
              <a:rPr lang="en-US" sz="3600" dirty="0"/>
              <a:t>Summary, Conclusions, and Next Steps</a:t>
            </a:r>
          </a:p>
        </p:txBody>
      </p:sp>
      <p:pic>
        <p:nvPicPr>
          <p:cNvPr id="4" name="Picture 16" descr="SRF_HLine_Grad-1c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685800"/>
            <a:ext cx="9144000" cy="604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0" y="690801"/>
            <a:ext cx="9144000" cy="74481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Telomere and </a:t>
            </a:r>
            <a:r>
              <a:rPr lang="en-US" dirty="0" err="1">
                <a:solidFill>
                  <a:schemeClr val="tx2"/>
                </a:solidFill>
              </a:rPr>
              <a:t>Alu</a:t>
            </a:r>
            <a:r>
              <a:rPr lang="en-US" dirty="0">
                <a:solidFill>
                  <a:schemeClr val="tx2"/>
                </a:solidFill>
              </a:rPr>
              <a:t> blots show very low background in all row H blank wells (optimal protocol!)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2">
                    <a:lumMod val="60000"/>
                    <a:lumOff val="40000"/>
                  </a:schemeClr>
                </a:solidFill>
              </a:rPr>
              <a:t>There are discrepancies in pre-blot </a:t>
            </a:r>
            <a:r>
              <a:rPr lang="en-US" b="1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PicoGreen</a:t>
            </a:r>
            <a:r>
              <a:rPr lang="en-US" b="1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vs </a:t>
            </a:r>
            <a:r>
              <a:rPr lang="en-US" b="1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Alu</a:t>
            </a:r>
            <a:r>
              <a:rPr lang="en-US" b="1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en-US" b="1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reprobe</a:t>
            </a:r>
            <a:r>
              <a:rPr lang="en-US" b="1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signal (see heat map patterns!)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2">
                    <a:lumMod val="60000"/>
                    <a:lumOff val="40000"/>
                  </a:schemeClr>
                </a:solidFill>
              </a:rPr>
              <a:t>Telomere signal normalized by PG shows highly variable responses in ATO-treated samples vs vehicle across cell lines, regardless of auto vs manual dot blot data background correction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Overall, control IMR90 cells had the largest telomere signal regardless of data normalization or background correction method (HeLa cells had 2nd highest telomere signal)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2">
                    <a:lumMod val="60000"/>
                    <a:lumOff val="40000"/>
                  </a:schemeClr>
                </a:solidFill>
              </a:rPr>
              <a:t>Telomere signal normalized by </a:t>
            </a:r>
            <a:r>
              <a:rPr lang="en-US" b="1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Alu</a:t>
            </a:r>
            <a:r>
              <a:rPr lang="en-US" b="1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shows mostly no drastic changes in ATO-treated samples vs vehicle across cell lines, regardless of auto vs manual dot blot data background correction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As expected, ALT+ cell lines had significantly higher telomere signal vs ALT- cell lines regardless of data normalization or background correction method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As expected, U2OS cells had the highest telomere signal (~11x above HeLa telomere level)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The lowest telomere signal from ALT+ cells was still about 2x above HeLa telomere levels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GM847 had slightly more telomere signal vs VA13 via PG normalization, but VA13 had slightly higher telomere signal vs GM847 according to </a:t>
            </a:r>
            <a:r>
              <a:rPr lang="en-US" dirty="0" err="1">
                <a:solidFill>
                  <a:schemeClr val="tx2"/>
                </a:solidFill>
              </a:rPr>
              <a:t>Alu</a:t>
            </a:r>
            <a:r>
              <a:rPr lang="en-US" dirty="0">
                <a:solidFill>
                  <a:schemeClr val="tx2"/>
                </a:solidFill>
              </a:rPr>
              <a:t>-normalized results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IMR90 cells seem to have the strongest response to ATO exposure (lower telomere signal!)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2">
                    <a:lumMod val="60000"/>
                    <a:lumOff val="40000"/>
                  </a:schemeClr>
                </a:solidFill>
              </a:rPr>
              <a:t>There is no consistent telomere signal response to long-term exposure to 156 </a:t>
            </a:r>
            <a:r>
              <a:rPr lang="en-US" b="1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nM</a:t>
            </a:r>
            <a:r>
              <a:rPr lang="en-US" b="1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ATO in cells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bg2">
                  <a:lumMod val="60000"/>
                  <a:lumOff val="4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bg2">
                  <a:lumMod val="60000"/>
                  <a:lumOff val="4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i="1" dirty="0">
                <a:solidFill>
                  <a:schemeClr val="tx2"/>
                </a:solidFill>
              </a:rPr>
              <a:t>Repeat experiment above using C-circle qPCR assay (telomere length also measured here!)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i="1" dirty="0">
                <a:solidFill>
                  <a:schemeClr val="tx2"/>
                </a:solidFill>
              </a:rPr>
              <a:t>Repeat Dot Blot assay for 5 cell line panel (Vehicle vs 156 </a:t>
            </a:r>
            <a:r>
              <a:rPr lang="en-US" sz="1600" i="1" dirty="0" err="1">
                <a:solidFill>
                  <a:schemeClr val="tx2"/>
                </a:solidFill>
              </a:rPr>
              <a:t>nM</a:t>
            </a:r>
            <a:r>
              <a:rPr lang="en-US" sz="1600" i="1" dirty="0">
                <a:solidFill>
                  <a:schemeClr val="tx2"/>
                </a:solidFill>
              </a:rPr>
              <a:t> ATO only) performed previously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i="1" dirty="0">
                <a:solidFill>
                  <a:schemeClr val="tx2"/>
                </a:solidFill>
              </a:rPr>
              <a:t>Perform qPCR assay for 5 cell line panel (Vehicle vs 156 </a:t>
            </a:r>
            <a:r>
              <a:rPr lang="en-US" sz="1600" i="1" dirty="0" err="1">
                <a:solidFill>
                  <a:schemeClr val="tx2"/>
                </a:solidFill>
              </a:rPr>
              <a:t>nM</a:t>
            </a:r>
            <a:r>
              <a:rPr lang="en-US" sz="1600" i="1" dirty="0">
                <a:solidFill>
                  <a:schemeClr val="tx2"/>
                </a:solidFill>
              </a:rPr>
              <a:t> ATO only) tested previously by Dot Blot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i="1" dirty="0">
                <a:solidFill>
                  <a:schemeClr val="tx2"/>
                </a:solidFill>
              </a:rPr>
              <a:t>Start testing HR/DDR inhibitor drugs using C-circle, telomere length assays (Dot Blot, EATR, and qPCR)</a:t>
            </a:r>
          </a:p>
        </p:txBody>
      </p:sp>
    </p:spTree>
    <p:extLst>
      <p:ext uri="{BB962C8B-B14F-4D97-AF65-F5344CB8AC3E}">
        <p14:creationId xmlns:p14="http://schemas.microsoft.com/office/powerpoint/2010/main" val="220005121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85800" y="1469877"/>
            <a:ext cx="7772400" cy="2879931"/>
          </a:xfrm>
        </p:spPr>
        <p:txBody>
          <a:bodyPr/>
          <a:lstStyle/>
          <a:p>
            <a:r>
              <a:rPr lang="en-US" sz="3600" dirty="0"/>
              <a:t>Long Term ATO Treatment:</a:t>
            </a:r>
            <a:br>
              <a:rPr lang="en-US" sz="3600" dirty="0"/>
            </a:br>
            <a:r>
              <a:rPr lang="en-US" sz="3600" dirty="0"/>
              <a:t/>
            </a:r>
            <a:br>
              <a:rPr lang="en-US" sz="3600" dirty="0"/>
            </a:br>
            <a:r>
              <a:rPr lang="en-US" sz="3600" dirty="0"/>
              <a:t>APB Data</a:t>
            </a:r>
          </a:p>
        </p:txBody>
      </p:sp>
    </p:spTree>
    <p:extLst>
      <p:ext uri="{BB962C8B-B14F-4D97-AF65-F5344CB8AC3E}">
        <p14:creationId xmlns:p14="http://schemas.microsoft.com/office/powerpoint/2010/main" val="19958746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962"/>
            <a:ext cx="9144000" cy="684838"/>
          </a:xfrm>
        </p:spPr>
        <p:txBody>
          <a:bodyPr/>
          <a:lstStyle/>
          <a:p>
            <a:r>
              <a:rPr lang="en-US" sz="3600" dirty="0"/>
              <a:t>LT ATO Treatment APB Assay</a:t>
            </a:r>
          </a:p>
        </p:txBody>
      </p:sp>
      <p:pic>
        <p:nvPicPr>
          <p:cNvPr id="4" name="Picture 16" descr="SRF_HLine_Grad-1c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685800"/>
            <a:ext cx="9144000" cy="604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" y="2895600"/>
            <a:ext cx="9182100" cy="18330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152400" y="914400"/>
            <a:ext cx="8763000" cy="5257800"/>
          </a:xfrm>
        </p:spPr>
        <p:txBody>
          <a:bodyPr/>
          <a:lstStyle/>
          <a:p>
            <a:r>
              <a:rPr lang="en-US" dirty="0"/>
              <a:t>APBs are known to be sites of telomere lengthening in ALT cells</a:t>
            </a:r>
          </a:p>
          <a:p>
            <a:r>
              <a:rPr lang="en-US" dirty="0"/>
              <a:t>Does LT ATO treatment alter APB levels?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6883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962"/>
            <a:ext cx="9144000" cy="684838"/>
          </a:xfrm>
        </p:spPr>
        <p:txBody>
          <a:bodyPr/>
          <a:lstStyle/>
          <a:p>
            <a:r>
              <a:rPr lang="en-US" sz="3600" dirty="0"/>
              <a:t>LT ATO APB Data</a:t>
            </a:r>
          </a:p>
        </p:txBody>
      </p:sp>
      <p:pic>
        <p:nvPicPr>
          <p:cNvPr id="4" name="Picture 16" descr="SRF_HLine_Grad-1c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685800"/>
            <a:ext cx="9144000" cy="604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3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/>
          <a:stretch/>
        </p:blipFill>
        <p:spPr bwMode="auto">
          <a:xfrm>
            <a:off x="11394" y="1752600"/>
            <a:ext cx="9156700" cy="2740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260464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962"/>
            <a:ext cx="9144000" cy="684838"/>
          </a:xfrm>
        </p:spPr>
        <p:txBody>
          <a:bodyPr/>
          <a:lstStyle/>
          <a:p>
            <a:r>
              <a:rPr lang="en-US" sz="3600" dirty="0"/>
              <a:t>LT ATO </a:t>
            </a:r>
            <a:r>
              <a:rPr lang="en-US" sz="3600" dirty="0" smtClean="0"/>
              <a:t>Telomere Data</a:t>
            </a:r>
            <a:endParaRPr lang="en-US" sz="3600" dirty="0"/>
          </a:p>
        </p:txBody>
      </p:sp>
      <p:pic>
        <p:nvPicPr>
          <p:cNvPr id="4" name="Picture 16" descr="SRF_HLine_Grad-1c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685800"/>
            <a:ext cx="9144000" cy="604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8" y="1905000"/>
            <a:ext cx="4584589" cy="275563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8729" y="1905000"/>
            <a:ext cx="4584589" cy="2755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19007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962"/>
            <a:ext cx="9144000" cy="684838"/>
          </a:xfrm>
        </p:spPr>
        <p:txBody>
          <a:bodyPr/>
          <a:lstStyle/>
          <a:p>
            <a:r>
              <a:rPr lang="en-US" sz="3600" dirty="0"/>
              <a:t>LT ATO APB Data Summary</a:t>
            </a:r>
          </a:p>
        </p:txBody>
      </p:sp>
      <p:pic>
        <p:nvPicPr>
          <p:cNvPr id="4" name="Picture 16" descr="SRF_HLine_Grad-1c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685800"/>
            <a:ext cx="9144000" cy="604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Content Placeholder 7"/>
          <p:cNvSpPr>
            <a:spLocks noGrp="1"/>
          </p:cNvSpPr>
          <p:nvPr>
            <p:ph idx="1"/>
          </p:nvPr>
        </p:nvSpPr>
        <p:spPr>
          <a:xfrm>
            <a:off x="152400" y="914400"/>
            <a:ext cx="8763000" cy="5257800"/>
          </a:xfrm>
        </p:spPr>
        <p:txBody>
          <a:bodyPr/>
          <a:lstStyle/>
          <a:p>
            <a:r>
              <a:rPr lang="en-US" dirty="0"/>
              <a:t>It seems that long-term ATO treatment at 156 </a:t>
            </a:r>
            <a:r>
              <a:rPr lang="en-US" dirty="0" err="1"/>
              <a:t>nM</a:t>
            </a:r>
            <a:r>
              <a:rPr lang="en-US" dirty="0"/>
              <a:t> causes APB content to go down, which agrees with our CC assay data so far  </a:t>
            </a:r>
            <a:endParaRPr lang="en-US" dirty="0" smtClean="0"/>
          </a:p>
          <a:p>
            <a:r>
              <a:rPr lang="en-US" dirty="0" smtClean="0"/>
              <a:t>No clear reduction in telomere signal, which agrees with the telomere dot blot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067373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1" name="Picture 8" descr="SRF_Bkgrd_BlueGrad-2a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-8637"/>
            <a:ext cx="9144000" cy="68666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2" name="Picture 9" descr="SRF_Bkgrd_Helix-1g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852570"/>
            <a:ext cx="9144000" cy="5144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3" name="Picture 11" descr="SRF_Bkgrd_Helix-1g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852570"/>
            <a:ext cx="9144000" cy="5144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4" name="Picture 5" descr="SRF_Logo_Wide_DarkBkgd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764000" y="5626673"/>
            <a:ext cx="5660640" cy="9000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0661" y="1888264"/>
            <a:ext cx="8317417" cy="1724543"/>
          </a:xfrm>
        </p:spPr>
        <p:txBody>
          <a:bodyPr rtlCol="0">
            <a:noAutofit/>
            <a:scene3d>
              <a:camera prst="orthographicFront"/>
              <a:lightRig rig="threePt" dir="t">
                <a:rot lat="0" lon="0" rev="5400000"/>
              </a:lightRig>
            </a:scene3d>
            <a:sp3d>
              <a:bevelT w="50800" h="10160"/>
            </a:sp3d>
          </a:bodyPr>
          <a:lstStyle/>
          <a:p>
            <a:pPr defTabSz="456963" eaLnBrk="1" fontAlgn="auto" hangingPunct="1">
              <a:spcAft>
                <a:spcPts val="0"/>
              </a:spcAft>
              <a:defRPr/>
            </a:pPr>
            <a:r>
              <a:rPr lang="en-US" sz="3600" dirty="0">
                <a:solidFill>
                  <a:schemeClr val="tx2"/>
                </a:solidFill>
                <a:cs typeface="Calibri"/>
              </a:rPr>
              <a:t>TRAP 5.16.2017</a:t>
            </a:r>
          </a:p>
        </p:txBody>
      </p:sp>
      <p:pic>
        <p:nvPicPr>
          <p:cNvPr id="15" name="Picture 14" descr="SRF_HLine_Grad-1a.png"/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/>
          </a:blip>
          <a:stretch>
            <a:fillRect/>
          </a:stretch>
        </p:blipFill>
        <p:spPr>
          <a:xfrm>
            <a:off x="56551" y="3632214"/>
            <a:ext cx="9144001" cy="60000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-34559" y="3623420"/>
            <a:ext cx="9218879" cy="905856"/>
          </a:xfrm>
        </p:spPr>
        <p:txBody>
          <a:bodyPr rtlCol="0">
            <a:noAutofit/>
          </a:bodyPr>
          <a:lstStyle/>
          <a:p>
            <a:pPr defTabSz="456963" eaLnBrk="1" fontAlgn="auto" hangingPunct="1">
              <a:spcBef>
                <a:spcPts val="0"/>
              </a:spcBef>
              <a:spcAft>
                <a:spcPts val="0"/>
              </a:spcAft>
              <a:buClr>
                <a:schemeClr val="accent5">
                  <a:lumMod val="60000"/>
                  <a:lumOff val="40000"/>
                </a:schemeClr>
              </a:buClr>
              <a:defRPr/>
            </a:pPr>
            <a:r>
              <a:rPr lang="en-US" sz="2700" dirty="0">
                <a:solidFill>
                  <a:schemeClr val="tx2"/>
                </a:solidFill>
                <a:cs typeface="Calibri"/>
              </a:rPr>
              <a:t>David “Delightful” </a:t>
            </a:r>
            <a:r>
              <a:rPr lang="en-US" sz="2700" dirty="0" smtClean="0">
                <a:solidFill>
                  <a:schemeClr val="tx2"/>
                </a:solidFill>
                <a:cs typeface="Calibri"/>
              </a:rPr>
              <a:t>Halvorsen &amp; Haroldo Silva</a:t>
            </a:r>
            <a:endParaRPr lang="en-US" sz="2500" dirty="0">
              <a:solidFill>
                <a:schemeClr val="tx2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6979166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3" name="Picture 5" descr="SRF_Bkgrd_BlueGrad-2a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-27360"/>
            <a:ext cx="9144000" cy="6885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4" name="Picture 10" descr="SRF_Bkgrd_Helix-1e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610624"/>
            <a:ext cx="9144000" cy="59564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5" name="Picture 7" descr="SRF_Logo_Wide_DarkBkgd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356640" y="6335226"/>
            <a:ext cx="2430720" cy="38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436" name="Title 1"/>
          <p:cNvSpPr>
            <a:spLocks noGrp="1"/>
          </p:cNvSpPr>
          <p:nvPr>
            <p:ph type="title"/>
          </p:nvPr>
        </p:nvSpPr>
        <p:spPr>
          <a:xfrm>
            <a:off x="0" y="-36003"/>
            <a:ext cx="9126102" cy="829527"/>
          </a:xfrm>
        </p:spPr>
        <p:txBody>
          <a:bodyPr/>
          <a:lstStyle/>
          <a:p>
            <a:pPr eaLnBrk="1" hangingPunct="1"/>
            <a:r>
              <a:rPr lang="en-US" sz="2800" dirty="0"/>
              <a:t>Telomerase (TRAP) Assay Workflow</a:t>
            </a:r>
          </a:p>
        </p:txBody>
      </p:sp>
      <p:pic>
        <p:nvPicPr>
          <p:cNvPr id="18438" name="Picture 16" descr="SRF_HLine_Grad-1c.png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0" y="711435"/>
            <a:ext cx="9144000" cy="604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9" name="Picture 17" descr="SRF_HLine_Grad-1d.png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0" y="6446117"/>
            <a:ext cx="9144000" cy="604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Rectangle 10"/>
          <p:cNvSpPr/>
          <p:nvPr/>
        </p:nvSpPr>
        <p:spPr>
          <a:xfrm>
            <a:off x="171723" y="921697"/>
            <a:ext cx="9126102" cy="1591493"/>
          </a:xfrm>
          <a:prstGeom prst="rect">
            <a:avLst/>
          </a:prstGeom>
        </p:spPr>
        <p:txBody>
          <a:bodyPr wrap="square" lIns="82945" tIns="41473" rIns="82945" bIns="41473">
            <a:spAutoFit/>
          </a:bodyPr>
          <a:lstStyle/>
          <a:p>
            <a:endParaRPr lang="en-US" sz="2400" dirty="0">
              <a:solidFill>
                <a:schemeClr val="tx2"/>
              </a:solidFill>
            </a:endParaRPr>
          </a:p>
          <a:p>
            <a:pPr marL="259204" indent="-259204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2"/>
              </a:solidFill>
            </a:endParaRPr>
          </a:p>
          <a:p>
            <a:pPr marL="259204" indent="-259204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2"/>
              </a:solidFill>
            </a:endParaRPr>
          </a:p>
          <a:p>
            <a:pPr marL="259204" indent="-259204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2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639" y="1176504"/>
            <a:ext cx="8456827" cy="469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83998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3" name="Picture 5" descr="SRF_Bkgrd_BlueGrad-2a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-27360"/>
            <a:ext cx="9144000" cy="6885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4" name="Picture 10" descr="SRF_Bkgrd_Helix-1e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610624"/>
            <a:ext cx="9144000" cy="59564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5" name="Picture 7" descr="SRF_Logo_Wide_DarkBkgd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356640" y="6335226"/>
            <a:ext cx="2430720" cy="38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436" name="Title 1"/>
          <p:cNvSpPr>
            <a:spLocks noGrp="1"/>
          </p:cNvSpPr>
          <p:nvPr>
            <p:ph type="title"/>
          </p:nvPr>
        </p:nvSpPr>
        <p:spPr>
          <a:xfrm>
            <a:off x="0" y="-36003"/>
            <a:ext cx="9126102" cy="829527"/>
          </a:xfrm>
        </p:spPr>
        <p:txBody>
          <a:bodyPr/>
          <a:lstStyle/>
          <a:p>
            <a:pPr eaLnBrk="1" hangingPunct="1"/>
            <a:r>
              <a:rPr lang="en-US" sz="2800" dirty="0"/>
              <a:t>Telomerase (TRAP) Protein Quantification</a:t>
            </a:r>
          </a:p>
        </p:txBody>
      </p:sp>
      <p:pic>
        <p:nvPicPr>
          <p:cNvPr id="18438" name="Picture 16" descr="SRF_HLine_Grad-1c.png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0" y="711435"/>
            <a:ext cx="9144000" cy="604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9" name="Picture 17" descr="SRF_HLine_Grad-1d.png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0" y="6446117"/>
            <a:ext cx="9144000" cy="604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Rectangle 10"/>
          <p:cNvSpPr/>
          <p:nvPr/>
        </p:nvSpPr>
        <p:spPr>
          <a:xfrm>
            <a:off x="171723" y="921697"/>
            <a:ext cx="9126102" cy="1591493"/>
          </a:xfrm>
          <a:prstGeom prst="rect">
            <a:avLst/>
          </a:prstGeom>
        </p:spPr>
        <p:txBody>
          <a:bodyPr wrap="square" lIns="82945" tIns="41473" rIns="82945" bIns="41473">
            <a:spAutoFit/>
          </a:bodyPr>
          <a:lstStyle/>
          <a:p>
            <a:endParaRPr lang="en-US" sz="2400" dirty="0">
              <a:solidFill>
                <a:schemeClr val="tx2"/>
              </a:solidFill>
            </a:endParaRPr>
          </a:p>
          <a:p>
            <a:pPr marL="259204" indent="-259204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2"/>
              </a:solidFill>
            </a:endParaRPr>
          </a:p>
          <a:p>
            <a:pPr marL="259204" indent="-259204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2"/>
              </a:solidFill>
            </a:endParaRPr>
          </a:p>
          <a:p>
            <a:pPr marL="259204" indent="-259204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2"/>
              </a:solidFill>
            </a:endParaRPr>
          </a:p>
        </p:txBody>
      </p:sp>
      <p:pic>
        <p:nvPicPr>
          <p:cNvPr id="13" name="Picture 1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119" y="1993330"/>
            <a:ext cx="7693158" cy="1736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120" y="4174359"/>
            <a:ext cx="7747170" cy="168353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5869092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600" y="15843"/>
            <a:ext cx="8916480" cy="848249"/>
          </a:xfrm>
        </p:spPr>
        <p:txBody>
          <a:bodyPr/>
          <a:lstStyle/>
          <a:p>
            <a:r>
              <a:rPr lang="en-US" sz="1400" dirty="0"/>
              <a:t>CC EATR assay-U2OS </a:t>
            </a:r>
            <a:r>
              <a:rPr lang="en-US" sz="1400" dirty="0" err="1"/>
              <a:t>gDNA</a:t>
            </a:r>
            <a:r>
              <a:rPr lang="en-US" sz="1400" dirty="0"/>
              <a:t>-Henson lysis-384wp,Biomek2000- 72 h exposure to 0-10,000 </a:t>
            </a:r>
            <a:r>
              <a:rPr lang="en-US" sz="1400" dirty="0" err="1"/>
              <a:t>nM</a:t>
            </a:r>
            <a:r>
              <a:rPr lang="en-US" sz="1400" dirty="0"/>
              <a:t> ATO-25C-60uL-24h</a:t>
            </a:r>
            <a:br>
              <a:rPr lang="en-US" sz="1400" dirty="0"/>
            </a:br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/>
              <a:t>CC EATR vs CC Dot Blot Results</a:t>
            </a:r>
          </a:p>
        </p:txBody>
      </p:sp>
      <p:pic>
        <p:nvPicPr>
          <p:cNvPr id="4" name="Picture 3" descr="SRF_HLine_Grad-1c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64091"/>
            <a:ext cx="9144000" cy="60000"/>
          </a:xfrm>
          <a:prstGeom prst="rect">
            <a:avLst/>
          </a:prstGeom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7119" y="924091"/>
            <a:ext cx="5854798" cy="5444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8357785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3" name="Picture 5" descr="SRF_Bkgrd_BlueGrad-2a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-27360"/>
            <a:ext cx="9144000" cy="6885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4" name="Picture 10" descr="SRF_Bkgrd_Helix-1e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610624"/>
            <a:ext cx="9144000" cy="59564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5" name="Picture 7" descr="SRF_Logo_Wide_DarkBkgd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356640" y="6335226"/>
            <a:ext cx="2430720" cy="38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436" name="Title 1"/>
          <p:cNvSpPr>
            <a:spLocks noGrp="1"/>
          </p:cNvSpPr>
          <p:nvPr>
            <p:ph type="title"/>
          </p:nvPr>
        </p:nvSpPr>
        <p:spPr>
          <a:xfrm>
            <a:off x="0" y="-36003"/>
            <a:ext cx="9126102" cy="829527"/>
          </a:xfrm>
        </p:spPr>
        <p:txBody>
          <a:bodyPr/>
          <a:lstStyle/>
          <a:p>
            <a:pPr eaLnBrk="1" hangingPunct="1"/>
            <a:r>
              <a:rPr lang="en-US" sz="2800" dirty="0"/>
              <a:t>BSA Standard Curve Linear to 250 </a:t>
            </a:r>
            <a:r>
              <a:rPr lang="en-US" sz="2800" dirty="0" err="1"/>
              <a:t>ug</a:t>
            </a:r>
            <a:r>
              <a:rPr lang="en-US" sz="2800" dirty="0"/>
              <a:t>/mL</a:t>
            </a:r>
          </a:p>
        </p:txBody>
      </p:sp>
      <p:pic>
        <p:nvPicPr>
          <p:cNvPr id="18438" name="Picture 16" descr="SRF_HLine_Grad-1c.png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0" y="711435"/>
            <a:ext cx="9144000" cy="604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9" name="Picture 17" descr="SRF_HLine_Grad-1d.png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0" y="6446117"/>
            <a:ext cx="9144000" cy="604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9362" y="3699315"/>
            <a:ext cx="4667040" cy="26359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9361" y="1100276"/>
            <a:ext cx="4667040" cy="24885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8313019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3" name="Picture 5" descr="SRF_Bkgrd_BlueGrad-2a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-27360"/>
            <a:ext cx="9144000" cy="6885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4" name="Picture 10" descr="SRF_Bkgrd_Helix-1e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610624"/>
            <a:ext cx="9144000" cy="59564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5" name="Picture 7" descr="SRF_Logo_Wide_DarkBkgd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356640" y="6335226"/>
            <a:ext cx="2430720" cy="38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436" name="Title 1"/>
          <p:cNvSpPr>
            <a:spLocks noGrp="1"/>
          </p:cNvSpPr>
          <p:nvPr>
            <p:ph type="title"/>
          </p:nvPr>
        </p:nvSpPr>
        <p:spPr>
          <a:xfrm>
            <a:off x="0" y="-36003"/>
            <a:ext cx="9126102" cy="829527"/>
          </a:xfrm>
        </p:spPr>
        <p:txBody>
          <a:bodyPr/>
          <a:lstStyle/>
          <a:p>
            <a:pPr eaLnBrk="1" hangingPunct="1"/>
            <a:r>
              <a:rPr lang="en-US" sz="2800" dirty="0"/>
              <a:t>TRAP Lysate Protein Estimates (</a:t>
            </a:r>
            <a:r>
              <a:rPr lang="en-US" sz="2800" dirty="0" err="1"/>
              <a:t>ug</a:t>
            </a:r>
            <a:r>
              <a:rPr lang="en-US" sz="2800" dirty="0"/>
              <a:t>/</a:t>
            </a:r>
            <a:r>
              <a:rPr lang="en-US" sz="2800" dirty="0" err="1"/>
              <a:t>uL</a:t>
            </a:r>
            <a:r>
              <a:rPr lang="en-US" sz="2800" dirty="0"/>
              <a:t>)</a:t>
            </a:r>
          </a:p>
        </p:txBody>
      </p:sp>
      <p:pic>
        <p:nvPicPr>
          <p:cNvPr id="18438" name="Picture 16" descr="SRF_HLine_Grad-1c.png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0" y="711435"/>
            <a:ext cx="9144000" cy="604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9" name="Picture 17" descr="SRF_HLine_Grad-1d.png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0" y="6446117"/>
            <a:ext cx="9144000" cy="604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Rectangle 10"/>
          <p:cNvSpPr/>
          <p:nvPr/>
        </p:nvSpPr>
        <p:spPr>
          <a:xfrm>
            <a:off x="38603" y="880732"/>
            <a:ext cx="9126102" cy="1591493"/>
          </a:xfrm>
          <a:prstGeom prst="rect">
            <a:avLst/>
          </a:prstGeom>
        </p:spPr>
        <p:txBody>
          <a:bodyPr wrap="square" lIns="82945" tIns="41473" rIns="82945" bIns="41473">
            <a:spAutoFit/>
          </a:bodyPr>
          <a:lstStyle/>
          <a:p>
            <a:pPr marL="259204" indent="-259204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</a:rPr>
              <a:t>Telomerase (TRAP) protocol calls for 1-50 </a:t>
            </a:r>
            <a:r>
              <a:rPr lang="en-US" sz="2400" dirty="0" err="1">
                <a:solidFill>
                  <a:schemeClr val="tx2"/>
                </a:solidFill>
              </a:rPr>
              <a:t>ug</a:t>
            </a:r>
            <a:r>
              <a:rPr lang="en-US" sz="2400" dirty="0">
                <a:solidFill>
                  <a:schemeClr val="tx2"/>
                </a:solidFill>
              </a:rPr>
              <a:t>/</a:t>
            </a:r>
            <a:r>
              <a:rPr lang="en-US" sz="2400" dirty="0" err="1">
                <a:solidFill>
                  <a:schemeClr val="tx2"/>
                </a:solidFill>
              </a:rPr>
              <a:t>uL</a:t>
            </a:r>
            <a:r>
              <a:rPr lang="en-US" sz="2400" dirty="0">
                <a:solidFill>
                  <a:schemeClr val="tx2"/>
                </a:solidFill>
              </a:rPr>
              <a:t> </a:t>
            </a:r>
            <a:r>
              <a:rPr lang="en-US" sz="2400" dirty="0">
                <a:solidFill>
                  <a:schemeClr val="tx2"/>
                </a:solidFill>
                <a:sym typeface="Wingdings" panose="05000000000000000000" pitchFamily="2" charset="2"/>
              </a:rPr>
              <a:t></a:t>
            </a:r>
            <a:endParaRPr lang="en-US" sz="2400" dirty="0">
              <a:solidFill>
                <a:schemeClr val="tx2"/>
              </a:solidFill>
            </a:endParaRPr>
          </a:p>
          <a:p>
            <a:pPr marL="259204" indent="-259204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2"/>
              </a:solidFill>
            </a:endParaRPr>
          </a:p>
          <a:p>
            <a:pPr marL="259204" indent="-259204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2"/>
              </a:solidFill>
            </a:endParaRPr>
          </a:p>
          <a:p>
            <a:pPr marL="259204" indent="-259204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2"/>
              </a:solidFill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142" y="2486251"/>
            <a:ext cx="7437025" cy="233428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417137291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3" name="Picture 5" descr="SRF_Bkgrd_BlueGrad-2a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-27360"/>
            <a:ext cx="9144000" cy="6885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4" name="Picture 10" descr="SRF_Bkgrd_Helix-1e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610624"/>
            <a:ext cx="9144000" cy="59564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5" name="Picture 7" descr="SRF_Logo_Wide_DarkBkgd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356640" y="6335226"/>
            <a:ext cx="2430720" cy="38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436" name="Title 1"/>
          <p:cNvSpPr>
            <a:spLocks noGrp="1"/>
          </p:cNvSpPr>
          <p:nvPr>
            <p:ph type="title"/>
          </p:nvPr>
        </p:nvSpPr>
        <p:spPr>
          <a:xfrm>
            <a:off x="0" y="-36003"/>
            <a:ext cx="9126102" cy="829527"/>
          </a:xfrm>
        </p:spPr>
        <p:txBody>
          <a:bodyPr/>
          <a:lstStyle/>
          <a:p>
            <a:pPr eaLnBrk="1" hangingPunct="1"/>
            <a:r>
              <a:rPr lang="en-US" sz="2800" dirty="0"/>
              <a:t>Telomerase (TRAP) Protocol </a:t>
            </a:r>
          </a:p>
        </p:txBody>
      </p:sp>
      <p:pic>
        <p:nvPicPr>
          <p:cNvPr id="18438" name="Picture 16" descr="SRF_HLine_Grad-1c.png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0" y="711435"/>
            <a:ext cx="9144000" cy="604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9" name="Picture 17" descr="SRF_HLine_Grad-1d.png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0" y="6446117"/>
            <a:ext cx="9144000" cy="604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Rectangle 10"/>
          <p:cNvSpPr/>
          <p:nvPr/>
        </p:nvSpPr>
        <p:spPr>
          <a:xfrm>
            <a:off x="38603" y="931939"/>
            <a:ext cx="9126102" cy="2722290"/>
          </a:xfrm>
          <a:prstGeom prst="rect">
            <a:avLst/>
          </a:prstGeom>
        </p:spPr>
        <p:txBody>
          <a:bodyPr wrap="square" lIns="82945" tIns="41473" rIns="82945" bIns="41473">
            <a:spAutoFit/>
          </a:bodyPr>
          <a:lstStyle/>
          <a:p>
            <a:pPr marL="259204" indent="-259204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</a:rPr>
              <a:t>Telomerase Repeat Amplification Protocol (TRAP)</a:t>
            </a:r>
          </a:p>
          <a:p>
            <a:pPr marL="259204" indent="-259204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</a:rPr>
              <a:t>Colorimetric change @ 450 nm w/ reference @ 690 nm</a:t>
            </a:r>
          </a:p>
          <a:p>
            <a:pPr marL="259204" indent="-259204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</a:rPr>
              <a:t>Note that 3F (Hela Vehicle Duplicate) is &gt; ½ of it’s counterpart</a:t>
            </a:r>
          </a:p>
          <a:p>
            <a:pPr marL="931418" lvl="1" indent="-259204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</a:rPr>
              <a:t>I believe I made a pipetting error here</a:t>
            </a:r>
          </a:p>
          <a:p>
            <a:pPr marL="259204" indent="-259204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2"/>
              </a:solidFill>
            </a:endParaRPr>
          </a:p>
          <a:p>
            <a:pPr marL="259204" indent="-259204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2"/>
              </a:solidFill>
            </a:endParaRPr>
          </a:p>
          <a:p>
            <a:pPr marL="259204" indent="-259204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2"/>
              </a:solidFill>
            </a:endParaRPr>
          </a:p>
        </p:txBody>
      </p:sp>
      <p:pic>
        <p:nvPicPr>
          <p:cNvPr id="9" name="Picture 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0139" y="2785949"/>
            <a:ext cx="4518284" cy="1605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4902" y="4531355"/>
            <a:ext cx="3879360" cy="173682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081" y="4531356"/>
            <a:ext cx="3879360" cy="173682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63812659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3" name="Picture 5" descr="SRF_Bkgrd_BlueGrad-2a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-27360"/>
            <a:ext cx="9144000" cy="6885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4" name="Picture 10" descr="SRF_Bkgrd_Helix-1e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610624"/>
            <a:ext cx="9144000" cy="59564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5" name="Picture 7" descr="SRF_Logo_Wide_DarkBkgd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356640" y="6335226"/>
            <a:ext cx="2430720" cy="38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436" name="Title 1"/>
          <p:cNvSpPr>
            <a:spLocks noGrp="1"/>
          </p:cNvSpPr>
          <p:nvPr>
            <p:ph type="title"/>
          </p:nvPr>
        </p:nvSpPr>
        <p:spPr>
          <a:xfrm>
            <a:off x="0" y="-36003"/>
            <a:ext cx="9126102" cy="829527"/>
          </a:xfrm>
        </p:spPr>
        <p:txBody>
          <a:bodyPr/>
          <a:lstStyle/>
          <a:p>
            <a:pPr eaLnBrk="1" hangingPunct="1"/>
            <a:r>
              <a:rPr lang="en-US" sz="2800" dirty="0"/>
              <a:t>Telomerase Activity is Marginally Reduced by ATO</a:t>
            </a:r>
          </a:p>
        </p:txBody>
      </p:sp>
      <p:pic>
        <p:nvPicPr>
          <p:cNvPr id="18438" name="Picture 16" descr="SRF_HLine_Grad-1c.png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0" y="711435"/>
            <a:ext cx="9144000" cy="604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9" name="Picture 17" descr="SRF_HLine_Grad-1d.png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0" y="6446117"/>
            <a:ext cx="9144000" cy="604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Rectangle 10"/>
          <p:cNvSpPr/>
          <p:nvPr/>
        </p:nvSpPr>
        <p:spPr>
          <a:xfrm>
            <a:off x="38603" y="850010"/>
            <a:ext cx="9126102" cy="2345358"/>
          </a:xfrm>
          <a:prstGeom prst="rect">
            <a:avLst/>
          </a:prstGeom>
        </p:spPr>
        <p:txBody>
          <a:bodyPr wrap="square" lIns="82945" tIns="41473" rIns="82945" bIns="41473">
            <a:spAutoFit/>
          </a:bodyPr>
          <a:lstStyle/>
          <a:p>
            <a:pPr marL="259204" indent="-259204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</a:rPr>
              <a:t>Red highlight is where I removed the “outlier” Hela data point</a:t>
            </a:r>
          </a:p>
          <a:p>
            <a:pPr marL="259204" indent="-259204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</a:rPr>
              <a:t>ATO causes a slight telomerase signal reduction</a:t>
            </a:r>
          </a:p>
          <a:p>
            <a:pPr marL="259204" indent="-259204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2"/>
              </a:solidFill>
            </a:endParaRPr>
          </a:p>
          <a:p>
            <a:pPr marL="259204" indent="-259204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2"/>
              </a:solidFill>
            </a:endParaRPr>
          </a:p>
          <a:p>
            <a:pPr marL="259204" indent="-259204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2"/>
              </a:solidFill>
            </a:endParaRPr>
          </a:p>
          <a:p>
            <a:pPr marL="259204" indent="-259204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2"/>
              </a:solidFill>
            </a:endParaRP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959" y="1934526"/>
            <a:ext cx="3879360" cy="173682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4214" y="1950024"/>
            <a:ext cx="3879360" cy="173682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</p:pic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279" y="3835123"/>
            <a:ext cx="4158720" cy="25001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41" name="Picture 5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1654" y="3835123"/>
            <a:ext cx="4164480" cy="25001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4855480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962"/>
            <a:ext cx="9144000" cy="684838"/>
          </a:xfrm>
        </p:spPr>
        <p:txBody>
          <a:bodyPr/>
          <a:lstStyle/>
          <a:p>
            <a:r>
              <a:rPr lang="en-US" sz="3600" dirty="0"/>
              <a:t>TRAP Conclusion</a:t>
            </a:r>
          </a:p>
        </p:txBody>
      </p:sp>
      <p:pic>
        <p:nvPicPr>
          <p:cNvPr id="4" name="Picture 16" descr="SRF_HLine_Grad-1c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685800"/>
            <a:ext cx="9144000" cy="604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0" y="685800"/>
            <a:ext cx="91440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tx2"/>
                </a:solidFill>
              </a:rPr>
              <a:t>Protein samples were within the 1-50 </a:t>
            </a:r>
            <a:r>
              <a:rPr lang="en-US" sz="4000" dirty="0" err="1">
                <a:solidFill>
                  <a:schemeClr val="tx2"/>
                </a:solidFill>
              </a:rPr>
              <a:t>ug</a:t>
            </a:r>
            <a:r>
              <a:rPr lang="en-US" sz="4000" dirty="0">
                <a:solidFill>
                  <a:schemeClr val="tx2"/>
                </a:solidFill>
              </a:rPr>
              <a:t>/</a:t>
            </a:r>
            <a:r>
              <a:rPr lang="en-US" sz="4000" dirty="0" err="1">
                <a:solidFill>
                  <a:schemeClr val="tx2"/>
                </a:solidFill>
              </a:rPr>
              <a:t>uL</a:t>
            </a:r>
            <a:r>
              <a:rPr lang="en-US" sz="4000" dirty="0">
                <a:solidFill>
                  <a:schemeClr val="tx2"/>
                </a:solidFill>
              </a:rPr>
              <a:t> concentration requirement for the TRAP kit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tx2"/>
                </a:solidFill>
              </a:rPr>
              <a:t>There is no clear reduction in telomerase activity with ATO treatment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tx2"/>
                </a:solidFill>
              </a:rPr>
              <a:t>Normalizing by protein content shows a marginal reduction in telomerase that is likely not significant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4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254506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1" name="Picture 8" descr="SRF_Bkgrd_BlueGrad-2a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-8637"/>
            <a:ext cx="9144000" cy="68666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2" name="Picture 9" descr="SRF_Bkgrd_Helix-1g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852570"/>
            <a:ext cx="9144000" cy="5144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3" name="Picture 11" descr="SRF_Bkgrd_Helix-1g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852570"/>
            <a:ext cx="9144000" cy="5144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4" name="Picture 5" descr="SRF_Logo_Wide_DarkBkgd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764000" y="5626673"/>
            <a:ext cx="5660640" cy="9000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0661" y="1888264"/>
            <a:ext cx="8317417" cy="1724543"/>
          </a:xfrm>
        </p:spPr>
        <p:txBody>
          <a:bodyPr rtlCol="0">
            <a:noAutofit/>
            <a:scene3d>
              <a:camera prst="orthographicFront"/>
              <a:lightRig rig="threePt" dir="t">
                <a:rot lat="0" lon="0" rev="5400000"/>
              </a:lightRig>
            </a:scene3d>
            <a:sp3d>
              <a:bevelT w="50800" h="10160"/>
            </a:sp3d>
          </a:bodyPr>
          <a:lstStyle/>
          <a:p>
            <a:pPr defTabSz="456963" eaLnBrk="1" fontAlgn="auto" hangingPunct="1">
              <a:spcAft>
                <a:spcPts val="0"/>
              </a:spcAft>
              <a:defRPr/>
            </a:pPr>
            <a:r>
              <a:rPr lang="en-US" sz="3600" dirty="0">
                <a:solidFill>
                  <a:schemeClr val="tx2"/>
                </a:solidFill>
                <a:cs typeface="Calibri"/>
              </a:rPr>
              <a:t>qPCR Attempt 1 HS 5.21.2017</a:t>
            </a:r>
          </a:p>
        </p:txBody>
      </p:sp>
      <p:pic>
        <p:nvPicPr>
          <p:cNvPr id="15" name="Picture 14" descr="SRF_HLine_Grad-1a.png"/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/>
          </a:blip>
          <a:stretch>
            <a:fillRect/>
          </a:stretch>
        </p:blipFill>
        <p:spPr>
          <a:xfrm>
            <a:off x="56551" y="3632214"/>
            <a:ext cx="9144001" cy="60000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-34559" y="3623420"/>
            <a:ext cx="9218879" cy="905856"/>
          </a:xfrm>
        </p:spPr>
        <p:txBody>
          <a:bodyPr rtlCol="0">
            <a:noAutofit/>
          </a:bodyPr>
          <a:lstStyle/>
          <a:p>
            <a:pPr defTabSz="456963" eaLnBrk="1" fontAlgn="auto" hangingPunct="1">
              <a:spcBef>
                <a:spcPts val="0"/>
              </a:spcBef>
              <a:spcAft>
                <a:spcPts val="0"/>
              </a:spcAft>
              <a:buClr>
                <a:schemeClr val="accent5">
                  <a:lumMod val="60000"/>
                  <a:lumOff val="40000"/>
                </a:schemeClr>
              </a:buClr>
              <a:defRPr/>
            </a:pPr>
            <a:r>
              <a:rPr lang="en-US" sz="2700" dirty="0">
                <a:solidFill>
                  <a:schemeClr val="tx2"/>
                </a:solidFill>
                <a:cs typeface="Calibri"/>
              </a:rPr>
              <a:t>David “Delightful” </a:t>
            </a:r>
            <a:r>
              <a:rPr lang="en-US" sz="2700" dirty="0" smtClean="0">
                <a:solidFill>
                  <a:schemeClr val="tx2"/>
                </a:solidFill>
                <a:cs typeface="Calibri"/>
              </a:rPr>
              <a:t>Halvorsen &amp; Haroldo Silva</a:t>
            </a:r>
            <a:endParaRPr lang="en-US" sz="2500" dirty="0">
              <a:solidFill>
                <a:schemeClr val="tx2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826295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962"/>
            <a:ext cx="9144000" cy="684838"/>
          </a:xfrm>
        </p:spPr>
        <p:txBody>
          <a:bodyPr/>
          <a:lstStyle/>
          <a:p>
            <a:r>
              <a:rPr lang="en-US" sz="3600" dirty="0"/>
              <a:t>CC &amp; Telomere qPCR Assay</a:t>
            </a:r>
          </a:p>
        </p:txBody>
      </p:sp>
      <p:pic>
        <p:nvPicPr>
          <p:cNvPr id="4" name="Picture 16" descr="SRF_HLine_Grad-1c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685800"/>
            <a:ext cx="9144000" cy="604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6524" y="904162"/>
            <a:ext cx="3302229" cy="2443162"/>
          </a:xfrm>
          <a:prstGeom prst="rect">
            <a:avLst/>
          </a:prstGeom>
        </p:spPr>
      </p:pic>
      <p:cxnSp>
        <p:nvCxnSpPr>
          <p:cNvPr id="6" name="Straight Arrow Connector 5"/>
          <p:cNvCxnSpPr>
            <a:cxnSpLocks/>
          </p:cNvCxnSpPr>
          <p:nvPr/>
        </p:nvCxnSpPr>
        <p:spPr>
          <a:xfrm flipH="1">
            <a:off x="2895600" y="3347324"/>
            <a:ext cx="1620858" cy="767476"/>
          </a:xfrm>
          <a:prstGeom prst="straightConnector1">
            <a:avLst/>
          </a:prstGeom>
          <a:ln w="57150">
            <a:solidFill>
              <a:schemeClr val="tx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cxnSpLocks/>
          </p:cNvCxnSpPr>
          <p:nvPr/>
        </p:nvCxnSpPr>
        <p:spPr>
          <a:xfrm>
            <a:off x="4572000" y="3347324"/>
            <a:ext cx="1907677" cy="767476"/>
          </a:xfrm>
          <a:prstGeom prst="straightConnector1">
            <a:avLst/>
          </a:prstGeom>
          <a:ln w="57150">
            <a:solidFill>
              <a:schemeClr val="tx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2426322" y="3505200"/>
            <a:ext cx="827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+Phi29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707748" y="3479227"/>
            <a:ext cx="782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-Phi29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143000" y="4272676"/>
            <a:ext cx="320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qPCR Assay Telomere AND Single Copy Gene (RPLP &amp; HBB)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953000" y="4259766"/>
            <a:ext cx="320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qPCR Assay Telomere AND Single Copy Gene (RPLP &amp; HBB)</a:t>
            </a:r>
          </a:p>
        </p:txBody>
      </p:sp>
      <p:cxnSp>
        <p:nvCxnSpPr>
          <p:cNvPr id="26" name="Straight Arrow Connector 25"/>
          <p:cNvCxnSpPr>
            <a:cxnSpLocks/>
          </p:cNvCxnSpPr>
          <p:nvPr/>
        </p:nvCxnSpPr>
        <p:spPr>
          <a:xfrm flipH="1">
            <a:off x="2705100" y="4933413"/>
            <a:ext cx="459" cy="552987"/>
          </a:xfrm>
          <a:prstGeom prst="straightConnector1">
            <a:avLst/>
          </a:prstGeom>
          <a:ln w="57150">
            <a:solidFill>
              <a:schemeClr val="tx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990600" y="5625196"/>
            <a:ext cx="2819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Normalized telomere signal is CC &amp; telomere end</a:t>
            </a:r>
          </a:p>
        </p:txBody>
      </p:sp>
      <p:cxnSp>
        <p:nvCxnSpPr>
          <p:cNvPr id="35" name="Straight Arrow Connector 34"/>
          <p:cNvCxnSpPr>
            <a:cxnSpLocks/>
          </p:cNvCxnSpPr>
          <p:nvPr/>
        </p:nvCxnSpPr>
        <p:spPr>
          <a:xfrm flipH="1">
            <a:off x="6667500" y="4986486"/>
            <a:ext cx="459" cy="552987"/>
          </a:xfrm>
          <a:prstGeom prst="straightConnector1">
            <a:avLst/>
          </a:prstGeom>
          <a:ln w="57150">
            <a:solidFill>
              <a:schemeClr val="tx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5410200" y="5562600"/>
            <a:ext cx="2667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Normalized telomere signal is telomere end</a:t>
            </a:r>
          </a:p>
        </p:txBody>
      </p:sp>
    </p:spTree>
    <p:extLst>
      <p:ext uri="{BB962C8B-B14F-4D97-AF65-F5344CB8AC3E}">
        <p14:creationId xmlns:p14="http://schemas.microsoft.com/office/powerpoint/2010/main" val="388566898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962"/>
            <a:ext cx="9144000" cy="684838"/>
          </a:xfrm>
        </p:spPr>
        <p:txBody>
          <a:bodyPr/>
          <a:lstStyle/>
          <a:p>
            <a:r>
              <a:rPr lang="en-US" sz="3600" dirty="0"/>
              <a:t>Telomere, RPLP &amp; HBB Standard Curves</a:t>
            </a:r>
          </a:p>
        </p:txBody>
      </p:sp>
      <p:pic>
        <p:nvPicPr>
          <p:cNvPr id="4" name="Picture 16" descr="SRF_HLine_Grad-1c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685800"/>
            <a:ext cx="9144000" cy="604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 descr="C:\Users\david\AppData\Local\Temp\enhtmlclip\Image(15)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3657600"/>
            <a:ext cx="3938335" cy="2680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david\AppData\Local\Temp\enhtmlclip\Image(16)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3639796"/>
            <a:ext cx="3938335" cy="2680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Users\david\AppData\Local\Temp\enhtmlclip\Image(14)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3369" y="838199"/>
            <a:ext cx="3938335" cy="2680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273144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962"/>
            <a:ext cx="9144000" cy="684838"/>
          </a:xfrm>
        </p:spPr>
        <p:txBody>
          <a:bodyPr/>
          <a:lstStyle/>
          <a:p>
            <a:r>
              <a:rPr lang="en-US" sz="3600" dirty="0"/>
              <a:t>Telomere &amp; CC RPLP Normalization</a:t>
            </a:r>
          </a:p>
        </p:txBody>
      </p:sp>
      <p:pic>
        <p:nvPicPr>
          <p:cNvPr id="4" name="Picture 16" descr="SRF_HLine_Grad-1c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685800"/>
            <a:ext cx="9144000" cy="604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237" y="1039743"/>
            <a:ext cx="8391525" cy="50384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1179957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962"/>
            <a:ext cx="9144000" cy="684838"/>
          </a:xfrm>
        </p:spPr>
        <p:txBody>
          <a:bodyPr/>
          <a:lstStyle/>
          <a:p>
            <a:r>
              <a:rPr lang="en-US" sz="3600" dirty="0"/>
              <a:t>Telomere &amp; CC HBB Normalization</a:t>
            </a:r>
          </a:p>
        </p:txBody>
      </p:sp>
      <p:pic>
        <p:nvPicPr>
          <p:cNvPr id="4" name="Picture 16" descr="SRF_HLine_Grad-1c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685800"/>
            <a:ext cx="9144000" cy="604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068" y="914400"/>
            <a:ext cx="8517863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117995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1" name="Content Placeholder 2"/>
          <p:cNvSpPr>
            <a:spLocks noGrp="1"/>
          </p:cNvSpPr>
          <p:nvPr>
            <p:ph idx="1"/>
          </p:nvPr>
        </p:nvSpPr>
        <p:spPr>
          <a:xfrm>
            <a:off x="1" y="373219"/>
            <a:ext cx="9143999" cy="6150666"/>
          </a:xfrm>
        </p:spPr>
        <p:txBody>
          <a:bodyPr/>
          <a:lstStyle/>
          <a:p>
            <a:pPr eaLnBrk="1" hangingPunct="1">
              <a:lnSpc>
                <a:spcPct val="90000"/>
              </a:lnSpc>
              <a:spcBef>
                <a:spcPts val="544"/>
              </a:spcBef>
              <a:spcAft>
                <a:spcPts val="544"/>
              </a:spcAft>
              <a:buClr>
                <a:schemeClr val="tx1"/>
              </a:buClr>
              <a:buSzPct val="110000"/>
            </a:pPr>
            <a:r>
              <a:rPr lang="en-US" sz="1800" dirty="0">
                <a:latin typeface="Myriad Pro" pitchFamily="34" charset="0"/>
              </a:rPr>
              <a:t>Overall </a:t>
            </a:r>
            <a:r>
              <a:rPr lang="en-US" sz="1800" dirty="0" err="1">
                <a:latin typeface="Myriad Pro" pitchFamily="34" charset="0"/>
              </a:rPr>
              <a:t>PicoGreen</a:t>
            </a:r>
            <a:r>
              <a:rPr lang="en-US" sz="1800" dirty="0">
                <a:latin typeface="Myriad Pro" pitchFamily="34" charset="0"/>
              </a:rPr>
              <a:t> and </a:t>
            </a:r>
            <a:r>
              <a:rPr lang="en-US" sz="1800" dirty="0" err="1">
                <a:latin typeface="Myriad Pro" pitchFamily="34" charset="0"/>
              </a:rPr>
              <a:t>Alu</a:t>
            </a:r>
            <a:r>
              <a:rPr lang="en-US" sz="1800" dirty="0">
                <a:latin typeface="Myriad Pro" pitchFamily="34" charset="0"/>
              </a:rPr>
              <a:t> data show more </a:t>
            </a:r>
            <a:r>
              <a:rPr lang="en-US" sz="1800" dirty="0" err="1">
                <a:latin typeface="Myriad Pro" pitchFamily="34" charset="0"/>
              </a:rPr>
              <a:t>gDNA</a:t>
            </a:r>
            <a:r>
              <a:rPr lang="en-US" sz="1800" dirty="0">
                <a:latin typeface="Myriad Pro" pitchFamily="34" charset="0"/>
              </a:rPr>
              <a:t> obtained with decreasing ATO </a:t>
            </a:r>
            <a:r>
              <a:rPr lang="en-US" sz="1800" dirty="0" err="1">
                <a:latin typeface="Myriad Pro" pitchFamily="34" charset="0"/>
              </a:rPr>
              <a:t>nM</a:t>
            </a:r>
            <a:r>
              <a:rPr lang="en-US" sz="1800" dirty="0">
                <a:latin typeface="Myriad Pro" pitchFamily="34" charset="0"/>
              </a:rPr>
              <a:t>, as expected, with greatest toxicity occurring in the ~45-10,000 </a:t>
            </a:r>
            <a:r>
              <a:rPr lang="en-US" sz="1800" dirty="0" err="1">
                <a:latin typeface="Myriad Pro" pitchFamily="34" charset="0"/>
              </a:rPr>
              <a:t>nM</a:t>
            </a:r>
            <a:r>
              <a:rPr lang="en-US" sz="1800" dirty="0">
                <a:latin typeface="Myriad Pro" pitchFamily="34" charset="0"/>
              </a:rPr>
              <a:t> ATO range</a:t>
            </a:r>
          </a:p>
          <a:p>
            <a:pPr eaLnBrk="1" hangingPunct="1">
              <a:lnSpc>
                <a:spcPct val="90000"/>
              </a:lnSpc>
              <a:spcBef>
                <a:spcPts val="544"/>
              </a:spcBef>
              <a:spcAft>
                <a:spcPts val="544"/>
              </a:spcAft>
              <a:buClr>
                <a:schemeClr val="tx1"/>
              </a:buClr>
              <a:buSzPct val="110000"/>
            </a:pPr>
            <a:r>
              <a:rPr lang="en-US" sz="1800" dirty="0">
                <a:latin typeface="Myriad Pro" pitchFamily="34" charset="0"/>
              </a:rPr>
              <a:t>It seems that the EATR reaction is virtually done (stable signals) after ~10-12 hours, as seen in the first derivative graphs of average % of vehicle and +/-p29 data</a:t>
            </a:r>
          </a:p>
          <a:p>
            <a:pPr eaLnBrk="1" hangingPunct="1">
              <a:lnSpc>
                <a:spcPct val="90000"/>
              </a:lnSpc>
              <a:spcBef>
                <a:spcPts val="544"/>
              </a:spcBef>
              <a:spcAft>
                <a:spcPts val="544"/>
              </a:spcAft>
              <a:buClr>
                <a:schemeClr val="tx1"/>
              </a:buClr>
              <a:buSzPct val="110000"/>
            </a:pPr>
            <a:r>
              <a:rPr lang="en-US" sz="1800" dirty="0">
                <a:latin typeface="Myriad Pro" pitchFamily="34" charset="0"/>
              </a:rPr>
              <a:t>72 h of ATO exposure lowered CC content of U2OS ALT+ cells in the 0.06-3,330 </a:t>
            </a:r>
            <a:r>
              <a:rPr lang="en-US" sz="1800" dirty="0" err="1">
                <a:latin typeface="Myriad Pro" pitchFamily="34" charset="0"/>
              </a:rPr>
              <a:t>nM</a:t>
            </a:r>
            <a:r>
              <a:rPr lang="en-US" sz="1800" dirty="0">
                <a:latin typeface="Myriad Pro" pitchFamily="34" charset="0"/>
              </a:rPr>
              <a:t> range, with lowest CC levels achieved at 41.2 </a:t>
            </a:r>
            <a:r>
              <a:rPr lang="en-US" sz="1800" dirty="0" err="1">
                <a:latin typeface="Myriad Pro" pitchFamily="34" charset="0"/>
              </a:rPr>
              <a:t>nM</a:t>
            </a:r>
            <a:r>
              <a:rPr lang="en-US" sz="1800" dirty="0">
                <a:latin typeface="Myriad Pro" pitchFamily="34" charset="0"/>
              </a:rPr>
              <a:t> of ATO (below toxicity range!)</a:t>
            </a:r>
          </a:p>
          <a:p>
            <a:pPr eaLnBrk="1" hangingPunct="1">
              <a:lnSpc>
                <a:spcPct val="90000"/>
              </a:lnSpc>
              <a:spcBef>
                <a:spcPts val="544"/>
              </a:spcBef>
              <a:spcAft>
                <a:spcPts val="544"/>
              </a:spcAft>
              <a:buClr>
                <a:schemeClr val="tx1"/>
              </a:buClr>
              <a:buSzPct val="110000"/>
            </a:pPr>
            <a:r>
              <a:rPr lang="en-US" sz="1800" dirty="0">
                <a:latin typeface="Myriad Pro" pitchFamily="34" charset="0"/>
              </a:rPr>
              <a:t>CC content increased at 10E3 </a:t>
            </a:r>
            <a:r>
              <a:rPr lang="en-US" sz="1800" dirty="0" err="1">
                <a:latin typeface="Myriad Pro" pitchFamily="34" charset="0"/>
              </a:rPr>
              <a:t>nM</a:t>
            </a:r>
            <a:r>
              <a:rPr lang="en-US" sz="1800" dirty="0">
                <a:latin typeface="Myriad Pro" pitchFamily="34" charset="0"/>
              </a:rPr>
              <a:t> &amp; recovered to normal at 2E-4 to 2E-2 </a:t>
            </a:r>
            <a:r>
              <a:rPr lang="en-US" sz="1800" dirty="0" err="1">
                <a:latin typeface="Myriad Pro" pitchFamily="34" charset="0"/>
              </a:rPr>
              <a:t>nM</a:t>
            </a:r>
            <a:r>
              <a:rPr lang="en-US" sz="1800" dirty="0">
                <a:latin typeface="Myriad Pro" pitchFamily="34" charset="0"/>
              </a:rPr>
              <a:t> ATO while it remained below the control even outside ATO’s toxic range (0.06 to 41.2 </a:t>
            </a:r>
            <a:r>
              <a:rPr lang="en-US" sz="1800" dirty="0" err="1">
                <a:latin typeface="Myriad Pro" pitchFamily="34" charset="0"/>
              </a:rPr>
              <a:t>nM</a:t>
            </a:r>
            <a:r>
              <a:rPr lang="en-US" sz="1800" dirty="0">
                <a:latin typeface="Myriad Pro" pitchFamily="34" charset="0"/>
              </a:rPr>
              <a:t>)</a:t>
            </a:r>
          </a:p>
          <a:p>
            <a:pPr eaLnBrk="1" hangingPunct="1">
              <a:lnSpc>
                <a:spcPct val="90000"/>
              </a:lnSpc>
              <a:spcBef>
                <a:spcPts val="544"/>
              </a:spcBef>
              <a:spcAft>
                <a:spcPts val="544"/>
              </a:spcAft>
              <a:buClr>
                <a:schemeClr val="tx1"/>
              </a:buClr>
              <a:buSzPct val="110000"/>
            </a:pPr>
            <a:r>
              <a:rPr lang="en-US" sz="1800" dirty="0">
                <a:solidFill>
                  <a:schemeClr val="tx2"/>
                </a:solidFill>
                <a:latin typeface="Myriad Pro" pitchFamily="34" charset="0"/>
              </a:rPr>
              <a:t>ATO-induced inhibition of CC content was overall more pronounced in Dot Blot (20-40%) vs EATR (30-70%), in the 14-1,110 </a:t>
            </a:r>
            <a:r>
              <a:rPr lang="en-US" sz="1800" dirty="0" err="1">
                <a:solidFill>
                  <a:schemeClr val="tx2"/>
                </a:solidFill>
                <a:latin typeface="Myriad Pro" pitchFamily="34" charset="0"/>
              </a:rPr>
              <a:t>nM</a:t>
            </a:r>
            <a:r>
              <a:rPr lang="en-US" sz="1800" dirty="0">
                <a:solidFill>
                  <a:schemeClr val="tx2"/>
                </a:solidFill>
                <a:latin typeface="Myriad Pro" pitchFamily="34" charset="0"/>
              </a:rPr>
              <a:t> ATO range, compared to vehicle</a:t>
            </a:r>
          </a:p>
          <a:p>
            <a:pPr eaLnBrk="1" hangingPunct="1">
              <a:lnSpc>
                <a:spcPct val="90000"/>
              </a:lnSpc>
              <a:spcBef>
                <a:spcPts val="544"/>
              </a:spcBef>
              <a:spcAft>
                <a:spcPts val="544"/>
              </a:spcAft>
              <a:buClr>
                <a:schemeClr val="tx1"/>
              </a:buClr>
              <a:buSzPct val="110000"/>
            </a:pPr>
            <a:r>
              <a:rPr lang="en-US" sz="1800" dirty="0">
                <a:solidFill>
                  <a:schemeClr val="tx2"/>
                </a:solidFill>
                <a:latin typeface="Myriad Pro" pitchFamily="34" charset="0"/>
              </a:rPr>
              <a:t>But</a:t>
            </a:r>
            <a:r>
              <a:rPr lang="en-US" sz="1800" b="1" dirty="0">
                <a:solidFill>
                  <a:schemeClr val="tx2"/>
                </a:solidFill>
                <a:latin typeface="Myriad Pro" pitchFamily="34" charset="0"/>
              </a:rPr>
              <a:t> </a:t>
            </a:r>
            <a:r>
              <a:rPr lang="en-US" sz="1800" dirty="0">
                <a:solidFill>
                  <a:schemeClr val="tx2"/>
                </a:solidFill>
                <a:latin typeface="Myriad Pro" pitchFamily="34" charset="0"/>
              </a:rPr>
              <a:t>EATR data show CC inhibition gradually recovers by 0.02 </a:t>
            </a:r>
            <a:r>
              <a:rPr lang="en-US" sz="1800" dirty="0" err="1">
                <a:solidFill>
                  <a:schemeClr val="tx2"/>
                </a:solidFill>
                <a:latin typeface="Myriad Pro" pitchFamily="34" charset="0"/>
              </a:rPr>
              <a:t>nM</a:t>
            </a:r>
            <a:r>
              <a:rPr lang="en-US" sz="1800" dirty="0">
                <a:solidFill>
                  <a:schemeClr val="tx2"/>
                </a:solidFill>
                <a:latin typeface="Myriad Pro" pitchFamily="34" charset="0"/>
              </a:rPr>
              <a:t> ATO while Dot Blot data show CC content recovery is achieved by 0.5 </a:t>
            </a:r>
            <a:r>
              <a:rPr lang="en-US" sz="1800" dirty="0" err="1">
                <a:solidFill>
                  <a:schemeClr val="tx2"/>
                </a:solidFill>
                <a:latin typeface="Myriad Pro" pitchFamily="34" charset="0"/>
              </a:rPr>
              <a:t>nM</a:t>
            </a:r>
            <a:r>
              <a:rPr lang="en-US" sz="1800" dirty="0">
                <a:solidFill>
                  <a:schemeClr val="tx2"/>
                </a:solidFill>
                <a:latin typeface="Myriad Pro" pitchFamily="34" charset="0"/>
              </a:rPr>
              <a:t> ATO and at much faster rate</a:t>
            </a:r>
          </a:p>
          <a:p>
            <a:pPr eaLnBrk="1" hangingPunct="1">
              <a:lnSpc>
                <a:spcPct val="90000"/>
              </a:lnSpc>
              <a:spcBef>
                <a:spcPts val="544"/>
              </a:spcBef>
              <a:spcAft>
                <a:spcPts val="544"/>
              </a:spcAft>
              <a:buClr>
                <a:schemeClr val="tx1"/>
              </a:buClr>
              <a:buSzPct val="110000"/>
            </a:pPr>
            <a:r>
              <a:rPr lang="en-US" sz="18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Myriad Pro" pitchFamily="34" charset="0"/>
              </a:rPr>
              <a:t>Overall there is excellent agreement between EATR vs Dot Blot assays</a:t>
            </a:r>
            <a:r>
              <a:rPr lang="en-US" sz="1800" dirty="0">
                <a:solidFill>
                  <a:schemeClr val="tx2"/>
                </a:solidFill>
                <a:latin typeface="Myriad Pro" pitchFamily="34" charset="0"/>
              </a:rPr>
              <a:t>, but note that samples tested in each assay were </a:t>
            </a:r>
            <a:r>
              <a:rPr lang="en-US" sz="1800" u="sng" dirty="0">
                <a:solidFill>
                  <a:schemeClr val="tx2"/>
                </a:solidFill>
                <a:latin typeface="Myriad Pro" pitchFamily="34" charset="0"/>
              </a:rPr>
              <a:t>NOT</a:t>
            </a:r>
            <a:r>
              <a:rPr lang="en-US" sz="1800" dirty="0">
                <a:solidFill>
                  <a:schemeClr val="tx2"/>
                </a:solidFill>
                <a:latin typeface="Myriad Pro" pitchFamily="34" charset="0"/>
              </a:rPr>
              <a:t> exactly the same and that all samples were diluted 1:2 in blank Henson lysis buffer to achieve linear range compatibility</a:t>
            </a:r>
            <a:endParaRPr lang="en-US" sz="1100" dirty="0">
              <a:solidFill>
                <a:schemeClr val="tx2"/>
              </a:solidFill>
              <a:latin typeface="Myriad Pro" pitchFamily="34" charset="0"/>
            </a:endParaRPr>
          </a:p>
        </p:txBody>
      </p:sp>
      <p:sp>
        <p:nvSpPr>
          <p:cNvPr id="37889" name="Title 1"/>
          <p:cNvSpPr>
            <a:spLocks noGrp="1"/>
          </p:cNvSpPr>
          <p:nvPr>
            <p:ph type="title"/>
          </p:nvPr>
        </p:nvSpPr>
        <p:spPr>
          <a:xfrm>
            <a:off x="456480" y="-43204"/>
            <a:ext cx="8231040" cy="440686"/>
          </a:xfrm>
        </p:spPr>
        <p:txBody>
          <a:bodyPr/>
          <a:lstStyle/>
          <a:p>
            <a:pPr eaLnBrk="1" hangingPunct="1"/>
            <a:r>
              <a:rPr lang="en-US" sz="2000" dirty="0"/>
              <a:t>C-circle </a:t>
            </a:r>
            <a:r>
              <a:rPr lang="en-US" sz="2000" dirty="0" err="1"/>
              <a:t>ExoIII</a:t>
            </a:r>
            <a:r>
              <a:rPr lang="en-US" sz="2000" dirty="0"/>
              <a:t>-based EATR Assay: Summary and Future Directions</a:t>
            </a:r>
          </a:p>
        </p:txBody>
      </p:sp>
      <p:pic>
        <p:nvPicPr>
          <p:cNvPr id="37890" name="Picture 7" descr="SRF_HLine_Grad-1c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345638"/>
            <a:ext cx="9144000" cy="604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99087424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962"/>
            <a:ext cx="9144000" cy="684838"/>
          </a:xfrm>
        </p:spPr>
        <p:txBody>
          <a:bodyPr/>
          <a:lstStyle/>
          <a:p>
            <a:r>
              <a:rPr lang="en-US" sz="3600" dirty="0"/>
              <a:t>Summary of 1</a:t>
            </a:r>
            <a:r>
              <a:rPr lang="en-US" sz="3600" baseline="30000" dirty="0"/>
              <a:t>st</a:t>
            </a:r>
            <a:r>
              <a:rPr lang="en-US" sz="3600" dirty="0"/>
              <a:t> Telomeric qPCR Assay</a:t>
            </a:r>
          </a:p>
        </p:txBody>
      </p:sp>
      <p:pic>
        <p:nvPicPr>
          <p:cNvPr id="4" name="Picture 16" descr="SRF_HLine_Grad-1c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685800"/>
            <a:ext cx="9144000" cy="604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0" y="685800"/>
            <a:ext cx="9144000" cy="5847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2"/>
                </a:solidFill>
              </a:rPr>
              <a:t>Telomere standard curve shows very poor amplification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>
                    <a:lumMod val="40000"/>
                    <a:lumOff val="60000"/>
                  </a:schemeClr>
                </a:solidFill>
              </a:rPr>
              <a:t>RPLP standard curve shows a much better amplification/PCR efficiency compared to HBB standard curve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>
                    <a:lumMod val="40000"/>
                    <a:lumOff val="60000"/>
                  </a:schemeClr>
                </a:solidFill>
              </a:rPr>
              <a:t>ATO reduces C-circle levels by either normalization method (RPLP vs HBB)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>
                    <a:lumMod val="40000"/>
                    <a:lumOff val="60000"/>
                  </a:schemeClr>
                </a:solidFill>
              </a:rPr>
              <a:t>But ATO does not seem to reduce telomere length in any of the cell lines tested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>
                    <a:lumMod val="40000"/>
                    <a:lumOff val="60000"/>
                  </a:schemeClr>
                </a:solidFill>
              </a:rPr>
              <a:t>Actually, ATO appears to increase telomere length according to HBB-normalized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2"/>
                </a:solidFill>
              </a:rPr>
              <a:t>The above agrees with C-circle Dot Blot assay data overall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2"/>
                </a:solidFill>
              </a:rPr>
              <a:t>U2OS has the highest telomere signal as observed previously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2"/>
                </a:solidFill>
              </a:rPr>
              <a:t>But GM847 cells had the highest C-circle signal, which was also seen by Dot Blot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>
                    <a:lumMod val="40000"/>
                    <a:lumOff val="60000"/>
                  </a:schemeClr>
                </a:solidFill>
              </a:rPr>
              <a:t>Also, telomere length was not dramatically higher for ALT+ vs ALT- cells, contradicting Dot Blot data for the same samples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>
                    <a:lumMod val="40000"/>
                    <a:lumOff val="60000"/>
                  </a:schemeClr>
                </a:solidFill>
              </a:rPr>
              <a:t>This was most likely due to the poor PCR efficiency of telomere primers in this particular experiment (better qPCR reaction protocol needed for telomere primers!)</a:t>
            </a:r>
          </a:p>
        </p:txBody>
      </p:sp>
    </p:spTree>
    <p:extLst>
      <p:ext uri="{BB962C8B-B14F-4D97-AF65-F5344CB8AC3E}">
        <p14:creationId xmlns:p14="http://schemas.microsoft.com/office/powerpoint/2010/main" val="241179957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1" name="Picture 8" descr="SRF_Bkgrd_BlueGrad-2a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-8637"/>
            <a:ext cx="9144000" cy="68666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2" name="Picture 9" descr="SRF_Bkgrd_Helix-1g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852570"/>
            <a:ext cx="9144000" cy="5144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3" name="Picture 11" descr="SRF_Bkgrd_Helix-1g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852570"/>
            <a:ext cx="9144000" cy="5144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4" name="Picture 5" descr="SRF_Logo_Wide_DarkBkgd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764000" y="5626673"/>
            <a:ext cx="5660640" cy="9000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0661" y="1888264"/>
            <a:ext cx="8317417" cy="1724543"/>
          </a:xfrm>
        </p:spPr>
        <p:txBody>
          <a:bodyPr rtlCol="0">
            <a:noAutofit/>
            <a:scene3d>
              <a:camera prst="orthographicFront"/>
              <a:lightRig rig="threePt" dir="t">
                <a:rot lat="0" lon="0" rev="5400000"/>
              </a:lightRig>
            </a:scene3d>
            <a:sp3d>
              <a:bevelT w="50800" h="10160"/>
            </a:sp3d>
          </a:bodyPr>
          <a:lstStyle/>
          <a:p>
            <a:pPr defTabSz="456963" eaLnBrk="1" fontAlgn="auto" hangingPunct="1">
              <a:spcAft>
                <a:spcPts val="0"/>
              </a:spcAft>
              <a:defRPr/>
            </a:pPr>
            <a:r>
              <a:rPr lang="en-US" sz="3600" dirty="0">
                <a:solidFill>
                  <a:schemeClr val="tx2"/>
                </a:solidFill>
                <a:cs typeface="Calibri"/>
              </a:rPr>
              <a:t>qPCR Attempt 2 HS 5.25.2017</a:t>
            </a:r>
          </a:p>
        </p:txBody>
      </p:sp>
      <p:pic>
        <p:nvPicPr>
          <p:cNvPr id="15" name="Picture 14" descr="SRF_HLine_Grad-1a.png"/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/>
          </a:blip>
          <a:stretch>
            <a:fillRect/>
          </a:stretch>
        </p:blipFill>
        <p:spPr>
          <a:xfrm>
            <a:off x="56551" y="3632214"/>
            <a:ext cx="9144001" cy="60000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-34559" y="3623420"/>
            <a:ext cx="9218879" cy="905856"/>
          </a:xfrm>
        </p:spPr>
        <p:txBody>
          <a:bodyPr rtlCol="0">
            <a:noAutofit/>
          </a:bodyPr>
          <a:lstStyle/>
          <a:p>
            <a:pPr defTabSz="456963" eaLnBrk="1" fontAlgn="auto" hangingPunct="1">
              <a:spcBef>
                <a:spcPts val="0"/>
              </a:spcBef>
              <a:spcAft>
                <a:spcPts val="0"/>
              </a:spcAft>
              <a:buClr>
                <a:schemeClr val="accent5">
                  <a:lumMod val="60000"/>
                  <a:lumOff val="40000"/>
                </a:schemeClr>
              </a:buClr>
              <a:defRPr/>
            </a:pPr>
            <a:r>
              <a:rPr lang="en-US" sz="2700" dirty="0">
                <a:solidFill>
                  <a:schemeClr val="tx2"/>
                </a:solidFill>
                <a:cs typeface="Calibri"/>
              </a:rPr>
              <a:t>David “Delightful” </a:t>
            </a:r>
            <a:r>
              <a:rPr lang="en-US" sz="2700" dirty="0">
                <a:solidFill>
                  <a:schemeClr val="tx2"/>
                </a:solidFill>
                <a:cs typeface="Calibri"/>
              </a:rPr>
              <a:t>Halvorsen &amp; Haroldo </a:t>
            </a:r>
            <a:r>
              <a:rPr lang="en-US" sz="2700" dirty="0" smtClean="0">
                <a:solidFill>
                  <a:schemeClr val="tx2"/>
                </a:solidFill>
                <a:cs typeface="Calibri"/>
              </a:rPr>
              <a:t>Silva</a:t>
            </a:r>
            <a:endParaRPr lang="en-US" sz="2500" dirty="0">
              <a:solidFill>
                <a:schemeClr val="tx2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9285323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962"/>
            <a:ext cx="9144000" cy="684838"/>
          </a:xfrm>
        </p:spPr>
        <p:txBody>
          <a:bodyPr/>
          <a:lstStyle/>
          <a:p>
            <a:r>
              <a:rPr lang="en-US" sz="3600" dirty="0"/>
              <a:t>RPLP Standard Curve (DNA </a:t>
            </a:r>
            <a:r>
              <a:rPr lang="en-US" sz="3600" dirty="0" smtClean="0"/>
              <a:t>log </a:t>
            </a:r>
            <a:r>
              <a:rPr lang="en-US" sz="3600" dirty="0" smtClean="0"/>
              <a:t>scale</a:t>
            </a:r>
            <a:r>
              <a:rPr lang="en-US" sz="3600" dirty="0"/>
              <a:t>)</a:t>
            </a:r>
          </a:p>
        </p:txBody>
      </p:sp>
      <p:pic>
        <p:nvPicPr>
          <p:cNvPr id="4" name="Picture 16" descr="SRF_HLine_Grad-1c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685800"/>
            <a:ext cx="9144000" cy="604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219200"/>
            <a:ext cx="6829425" cy="46486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3273144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962"/>
            <a:ext cx="9144000" cy="684838"/>
          </a:xfrm>
        </p:spPr>
        <p:txBody>
          <a:bodyPr/>
          <a:lstStyle/>
          <a:p>
            <a:r>
              <a:rPr lang="en-US" sz="3600" dirty="0" err="1"/>
              <a:t>Telo</a:t>
            </a:r>
            <a:r>
              <a:rPr lang="en-US" sz="3600" dirty="0"/>
              <a:t> Standard Curve (DNA log </a:t>
            </a:r>
            <a:r>
              <a:rPr lang="en-US" sz="3600" dirty="0" smtClean="0"/>
              <a:t>scale</a:t>
            </a:r>
            <a:r>
              <a:rPr lang="en-US" sz="3600" dirty="0"/>
              <a:t>)</a:t>
            </a:r>
          </a:p>
        </p:txBody>
      </p:sp>
      <p:pic>
        <p:nvPicPr>
          <p:cNvPr id="4" name="Picture 16" descr="SRF_HLine_Grad-1c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685800"/>
            <a:ext cx="9144000" cy="604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1524000"/>
            <a:ext cx="6600825" cy="45090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2478913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962"/>
            <a:ext cx="9144000" cy="684838"/>
          </a:xfrm>
        </p:spPr>
        <p:txBody>
          <a:bodyPr/>
          <a:lstStyle/>
          <a:p>
            <a:r>
              <a:rPr lang="en-US" sz="3600" dirty="0"/>
              <a:t>Telomere &amp; CC Normalized by RPLP</a:t>
            </a:r>
          </a:p>
        </p:txBody>
      </p:sp>
      <p:pic>
        <p:nvPicPr>
          <p:cNvPr id="4" name="Picture 16" descr="SRF_HLine_Grad-1c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685800"/>
            <a:ext cx="9144000" cy="604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0" y="68580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 err="1">
                <a:solidFill>
                  <a:schemeClr val="tx2"/>
                </a:solidFill>
              </a:rPr>
              <a:t>aaaaaaaa</a:t>
            </a:r>
            <a:endParaRPr lang="en-US" sz="4000" dirty="0">
              <a:solidFill>
                <a:schemeClr val="tx2"/>
              </a:solidFill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81038"/>
            <a:ext cx="9153525" cy="549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2478913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962"/>
            <a:ext cx="9144000" cy="684838"/>
          </a:xfrm>
        </p:spPr>
        <p:txBody>
          <a:bodyPr/>
          <a:lstStyle/>
          <a:p>
            <a:r>
              <a:rPr lang="en-US" sz="3600" dirty="0"/>
              <a:t>Summary of 2nd Telomeric qPCR Assay</a:t>
            </a:r>
          </a:p>
        </p:txBody>
      </p:sp>
      <p:pic>
        <p:nvPicPr>
          <p:cNvPr id="4" name="Picture 16" descr="SRF_HLine_Grad-1c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685800"/>
            <a:ext cx="9144000" cy="604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0" y="685800"/>
            <a:ext cx="9144000" cy="5586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bg1">
                    <a:lumMod val="40000"/>
                    <a:lumOff val="60000"/>
                  </a:schemeClr>
                </a:solidFill>
              </a:rPr>
              <a:t>RPLP/36B4 primer set worked well yielding near 100% PCR efficiency once the highest gDNA samples were removed from the curve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tx2"/>
                </a:solidFill>
              </a:rPr>
              <a:t>The above was probably caused by a pipetting error, which can be easily addressed during PCR reaction set up (see below)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bg1">
                    <a:lumMod val="40000"/>
                    <a:lumOff val="60000"/>
                  </a:schemeClr>
                </a:solidFill>
              </a:rPr>
              <a:t>The telomere primer set remains a problem yielding PCR efficiencies away from 100% no matter which part of the curve is examined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tx2"/>
                </a:solidFill>
              </a:rPr>
              <a:t>The telomere primer problems happened even though the PCR protocol was changed to the one described in Lau et al 2012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tx2"/>
                </a:solidFill>
              </a:rPr>
              <a:t>However, it is worth noting that the telomere primer set used, which was given to us by Jeremy Henson, is totally different from the one used by Lau et 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tx2"/>
                </a:solidFill>
              </a:rPr>
              <a:t>Normalized telomere content was not consistent with Dot Blot results since IMR90 had the highest telomere signal and no clear ALT+ vs ALT- separation observed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bg1">
                    <a:lumMod val="40000"/>
                    <a:lumOff val="60000"/>
                  </a:schemeClr>
                </a:solidFill>
              </a:rPr>
              <a:t>Normalized C-circle content revealed clear separation between ALT+ vs ALT- cell lines, as expected, but GM847 had about an order of magnitude more C-circles than U2OS, which is not consistent with Dot Blot results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tx2"/>
                </a:solidFill>
              </a:rPr>
              <a:t>Nonetheless, we do see a significant negative impact of ATO on GM847 and U2OS cells, and to a lesser extent on VA13 cells, regarding C-circle levels, consistent with Dot Blot results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tx2"/>
                </a:solidFill>
              </a:rPr>
              <a:t>VA13 had the lowest levels of C-circles among ALT+ cell lines, with GM847 having the highest, which is consistent overall with Dot Blot results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tx2"/>
                </a:solidFill>
              </a:rPr>
              <a:t>Among ALT- cells, IMR90 had the highest telomere content, which does agree with Dot Blot results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7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657390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962"/>
            <a:ext cx="9144000" cy="684838"/>
          </a:xfrm>
        </p:spPr>
        <p:txBody>
          <a:bodyPr/>
          <a:lstStyle/>
          <a:p>
            <a:r>
              <a:rPr lang="en-US" sz="3600" dirty="0"/>
              <a:t>Fresh Vs. Frozen U2OS Standard Curve</a:t>
            </a:r>
          </a:p>
        </p:txBody>
      </p:sp>
      <p:pic>
        <p:nvPicPr>
          <p:cNvPr id="4" name="Picture 16" descr="SRF_HLine_Grad-1c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685800"/>
            <a:ext cx="9144000" cy="604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838200"/>
            <a:ext cx="6705600" cy="54946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0657390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962"/>
            <a:ext cx="9144000" cy="684838"/>
          </a:xfrm>
        </p:spPr>
        <p:txBody>
          <a:bodyPr/>
          <a:lstStyle/>
          <a:p>
            <a:r>
              <a:rPr lang="en-US" sz="3600" dirty="0"/>
              <a:t>Fresh Vs. Frozen Standard Curve Summary</a:t>
            </a:r>
          </a:p>
        </p:txBody>
      </p:sp>
      <p:pic>
        <p:nvPicPr>
          <p:cNvPr id="4" name="Picture 16" descr="SRF_HLine_Grad-1c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685800"/>
            <a:ext cx="9144000" cy="604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0" y="685800"/>
            <a:ext cx="9144000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chemeClr val="bg1">
                    <a:lumMod val="40000"/>
                    <a:lumOff val="60000"/>
                  </a:schemeClr>
                </a:solidFill>
              </a:rPr>
              <a:t>- Making a fresh dilution standard curve right before running the assay greatly improved the linearity of the curve</a:t>
            </a:r>
          </a:p>
          <a:p>
            <a:r>
              <a:rPr lang="en-US" sz="2200" dirty="0">
                <a:solidFill>
                  <a:schemeClr val="tx2"/>
                </a:solidFill>
              </a:rPr>
              <a:t>- However, the PCR efficiency was still less than 100% even with freshly prepared standard curve samples</a:t>
            </a:r>
          </a:p>
          <a:p>
            <a:r>
              <a:rPr lang="en-US" sz="2200" dirty="0">
                <a:solidFill>
                  <a:schemeClr val="tx2"/>
                </a:solidFill>
              </a:rPr>
              <a:t>- Also, the lowest gDNA samples from new standard curve did not generate any amplification (not really sure why...)</a:t>
            </a:r>
          </a:p>
          <a:p>
            <a:r>
              <a:rPr lang="en-US" sz="2200" dirty="0">
                <a:solidFill>
                  <a:schemeClr val="tx2"/>
                </a:solidFill>
              </a:rPr>
              <a:t>- Experiment definitely needs to be repeated before advancing to the telomere primer set optimization</a:t>
            </a:r>
          </a:p>
          <a:p>
            <a:r>
              <a:rPr lang="en-US" sz="2200" dirty="0">
                <a:solidFill>
                  <a:schemeClr val="bg1">
                    <a:lumMod val="40000"/>
                    <a:lumOff val="60000"/>
                  </a:schemeClr>
                </a:solidFill>
              </a:rPr>
              <a:t>- We can try the exact PCR protocol described in Lau et al 2012 for RPLP/36B4 (we are using the exact same primers!)</a:t>
            </a:r>
          </a:p>
          <a:p>
            <a:r>
              <a:rPr lang="en-US" sz="2200" dirty="0">
                <a:solidFill>
                  <a:schemeClr val="tx2"/>
                </a:solidFill>
              </a:rPr>
              <a:t>- We can also try adding samples first, then qPCR reaction mix before plate centrifugation (reduce time mix is just sitting on plate +/- gDNA samples)</a:t>
            </a:r>
          </a:p>
          <a:p>
            <a:r>
              <a:rPr lang="en-US" sz="2200" dirty="0">
                <a:solidFill>
                  <a:schemeClr val="tx2"/>
                </a:solidFill>
              </a:rPr>
              <a:t>     - Maybe it is better to transfer all samples into 96-well qPCR plate first, then make qPCR reaction mix, then add it to plate (switch tips between every addition!)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657390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962"/>
            <a:ext cx="9144000" cy="684838"/>
          </a:xfrm>
        </p:spPr>
        <p:txBody>
          <a:bodyPr/>
          <a:lstStyle/>
          <a:p>
            <a:r>
              <a:rPr lang="en-US" sz="3600" dirty="0"/>
              <a:t>RPLP Lau Protocol w/ Samples 1</a:t>
            </a:r>
            <a:r>
              <a:rPr lang="en-US" sz="3600" baseline="30000" dirty="0"/>
              <a:t>st</a:t>
            </a:r>
            <a:r>
              <a:rPr lang="en-US" sz="3600" dirty="0"/>
              <a:t> is Best</a:t>
            </a:r>
          </a:p>
        </p:txBody>
      </p:sp>
      <p:pic>
        <p:nvPicPr>
          <p:cNvPr id="4" name="Picture 16" descr="SRF_HLine_Grad-1c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685800"/>
            <a:ext cx="9144000" cy="604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14" y="1187537"/>
            <a:ext cx="4302892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2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1188375"/>
            <a:ext cx="4275714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2528824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962"/>
            <a:ext cx="9144000" cy="684838"/>
          </a:xfrm>
        </p:spPr>
        <p:txBody>
          <a:bodyPr/>
          <a:lstStyle/>
          <a:p>
            <a:r>
              <a:rPr lang="en-US" sz="3600" dirty="0"/>
              <a:t>RPLP Lau Protocol w/ Samples 1</a:t>
            </a:r>
            <a:r>
              <a:rPr lang="en-US" sz="3600" baseline="30000" dirty="0"/>
              <a:t>st</a:t>
            </a:r>
            <a:r>
              <a:rPr lang="en-US" sz="3600" dirty="0"/>
              <a:t> is Best</a:t>
            </a:r>
          </a:p>
        </p:txBody>
      </p:sp>
      <p:pic>
        <p:nvPicPr>
          <p:cNvPr id="4" name="Picture 16" descr="SRF_HLine_Grad-1c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685800"/>
            <a:ext cx="9144000" cy="604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048118"/>
            <a:ext cx="4343400" cy="4758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2935" y="1021321"/>
            <a:ext cx="4400550" cy="47599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252882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85800" y="1469877"/>
            <a:ext cx="7772400" cy="2879931"/>
          </a:xfrm>
        </p:spPr>
        <p:txBody>
          <a:bodyPr/>
          <a:lstStyle/>
          <a:p>
            <a:r>
              <a:rPr lang="en-US" sz="3600" dirty="0"/>
              <a:t>Short- vs long-term exposure of cancer cells to ATO (0-10,000 </a:t>
            </a:r>
            <a:r>
              <a:rPr lang="en-US" sz="3600" dirty="0" err="1"/>
              <a:t>nM</a:t>
            </a:r>
            <a:r>
              <a:rPr lang="en-US" sz="3600" dirty="0"/>
              <a:t> vs 156 </a:t>
            </a:r>
            <a:r>
              <a:rPr lang="en-US" sz="3600" dirty="0" err="1"/>
              <a:t>nM</a:t>
            </a:r>
            <a:r>
              <a:rPr lang="en-US" sz="3600" dirty="0"/>
              <a:t>):</a:t>
            </a:r>
            <a:br>
              <a:rPr lang="en-US" sz="3600" dirty="0"/>
            </a:br>
            <a:r>
              <a:rPr lang="en-US" sz="3600" dirty="0"/>
              <a:t/>
            </a:r>
            <a:br>
              <a:rPr lang="en-US" sz="3600" dirty="0"/>
            </a:br>
            <a:r>
              <a:rPr lang="en-US" sz="3600" dirty="0"/>
              <a:t> </a:t>
            </a:r>
            <a:r>
              <a:rPr lang="en-US" sz="3600" dirty="0" err="1"/>
              <a:t>ATPlite</a:t>
            </a:r>
            <a:r>
              <a:rPr lang="en-US" sz="3600" dirty="0"/>
              <a:t> 1step and </a:t>
            </a:r>
            <a:r>
              <a:rPr lang="en-US" sz="3600" dirty="0" err="1"/>
              <a:t>PicoGreen</a:t>
            </a:r>
            <a:r>
              <a:rPr lang="en-US" sz="3600" dirty="0"/>
              <a:t> Assays</a:t>
            </a:r>
          </a:p>
        </p:txBody>
      </p:sp>
    </p:spTree>
    <p:extLst>
      <p:ext uri="{BB962C8B-B14F-4D97-AF65-F5344CB8AC3E}">
        <p14:creationId xmlns:p14="http://schemas.microsoft.com/office/powerpoint/2010/main" val="101446965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962"/>
            <a:ext cx="9144000" cy="684838"/>
          </a:xfrm>
        </p:spPr>
        <p:txBody>
          <a:bodyPr/>
          <a:lstStyle/>
          <a:p>
            <a:r>
              <a:rPr lang="en-US" sz="3600" dirty="0"/>
              <a:t>Searching for Optimal Telomere qPCR Protocol</a:t>
            </a:r>
          </a:p>
        </p:txBody>
      </p:sp>
      <p:pic>
        <p:nvPicPr>
          <p:cNvPr id="4" name="Picture 16" descr="SRF_HLine_Grad-1c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685800"/>
            <a:ext cx="9144000" cy="604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0" y="68580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 err="1">
                <a:solidFill>
                  <a:schemeClr val="tx2"/>
                </a:solidFill>
              </a:rPr>
              <a:t>aaaaaaaa</a:t>
            </a:r>
            <a:endParaRPr lang="en-US" sz="4000" dirty="0">
              <a:solidFill>
                <a:schemeClr val="tx2"/>
              </a:solidFill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200" y="883829"/>
            <a:ext cx="4729634" cy="54645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883828"/>
            <a:ext cx="4618162" cy="54645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2528824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962"/>
            <a:ext cx="9144000" cy="684838"/>
          </a:xfrm>
        </p:spPr>
        <p:txBody>
          <a:bodyPr/>
          <a:lstStyle/>
          <a:p>
            <a:r>
              <a:rPr lang="en-US" sz="3600" dirty="0"/>
              <a:t>qPCR Summary</a:t>
            </a:r>
          </a:p>
        </p:txBody>
      </p:sp>
      <p:pic>
        <p:nvPicPr>
          <p:cNvPr id="4" name="Picture 16" descr="SRF_HLine_Grad-1c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685800"/>
            <a:ext cx="9144000" cy="604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0" y="685800"/>
            <a:ext cx="9144000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</a:rPr>
              <a:t>The standard curves need to be optimized before repeating the qPCR assay for telomere length &amp; CC content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</a:rPr>
              <a:t>Freshly prepared curves have better linearity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</a:rPr>
              <a:t>RPLP Lau protocol with samples added 1</a:t>
            </a:r>
            <a:r>
              <a:rPr lang="en-US" sz="3200" baseline="30000" dirty="0">
                <a:solidFill>
                  <a:schemeClr val="tx2"/>
                </a:solidFill>
              </a:rPr>
              <a:t>st</a:t>
            </a:r>
            <a:r>
              <a:rPr lang="en-US" sz="3200" dirty="0">
                <a:solidFill>
                  <a:schemeClr val="tx2"/>
                </a:solidFill>
              </a:rPr>
              <a:t> is optimized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</a:rPr>
              <a:t>Telomere protocol needs improvement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</a:rPr>
              <a:t>Henson &amp; Lau temperature protocols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</a:rPr>
              <a:t>Lowered primer </a:t>
            </a:r>
            <a:r>
              <a:rPr lang="en-US" sz="3200" dirty="0" smtClean="0">
                <a:solidFill>
                  <a:schemeClr val="tx2"/>
                </a:solidFill>
              </a:rPr>
              <a:t>conc. </a:t>
            </a:r>
            <a:r>
              <a:rPr lang="en-US" sz="3200" dirty="0">
                <a:solidFill>
                  <a:schemeClr val="tx2"/>
                </a:solidFill>
              </a:rPr>
              <a:t>&amp; added DMSO &amp; DTT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</a:rPr>
              <a:t>Recommendations</a:t>
            </a:r>
            <a:r>
              <a:rPr lang="en-US" sz="3200" dirty="0" smtClean="0">
                <a:solidFill>
                  <a:schemeClr val="tx2"/>
                </a:solidFill>
              </a:rPr>
              <a:t>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chemeClr val="tx2"/>
                </a:solidFill>
              </a:rPr>
              <a:t>Get different PCR Master Mix?</a:t>
            </a:r>
            <a:endParaRPr lang="en-US" sz="3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528824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962"/>
            <a:ext cx="9144000" cy="684838"/>
          </a:xfrm>
        </p:spPr>
        <p:txBody>
          <a:bodyPr/>
          <a:lstStyle/>
          <a:p>
            <a:r>
              <a:rPr lang="en-US" sz="3600" dirty="0"/>
              <a:t>Jeremy’s Microarray Data</a:t>
            </a:r>
            <a:endParaRPr lang="en-US" sz="3600" dirty="0"/>
          </a:p>
        </p:txBody>
      </p:sp>
      <p:pic>
        <p:nvPicPr>
          <p:cNvPr id="4" name="Picture 16" descr="SRF_HLine_Grad-1c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685800"/>
            <a:ext cx="9144000" cy="604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0" y="685800"/>
            <a:ext cx="91440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tx2"/>
                </a:solidFill>
              </a:rPr>
              <a:t>Microarray identified 250 differentially expressed genes from 12 ALT &amp; 12 TEL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tx2"/>
                </a:solidFill>
              </a:rPr>
              <a:t>Are any of these genes ALT critical?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tx2"/>
                </a:solidFill>
              </a:rPr>
              <a:t>Could we use these to target ALT with suicide genes, immunotherapy or drugs?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tx2"/>
                </a:solidFill>
              </a:rPr>
              <a:t>NSBP1 is of interest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tx2"/>
                </a:solidFill>
              </a:rPr>
              <a:t>~order of magnitude higher in ALT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tx2"/>
                </a:solidFill>
              </a:rPr>
              <a:t>Chromatin binding protein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tx2"/>
                </a:solidFill>
              </a:rPr>
              <a:t>QIAGEN has siRNA for this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tx2"/>
                </a:solidFill>
              </a:rPr>
              <a:t>This might be a </a:t>
            </a:r>
            <a:r>
              <a:rPr lang="en-US" sz="3600" dirty="0" err="1">
                <a:solidFill>
                  <a:schemeClr val="tx2"/>
                </a:solidFill>
              </a:rPr>
              <a:t>druaggable</a:t>
            </a:r>
            <a:r>
              <a:rPr lang="en-US" sz="3600" dirty="0">
                <a:solidFill>
                  <a:schemeClr val="tx2"/>
                </a:solidFill>
              </a:rPr>
              <a:t> target</a:t>
            </a:r>
          </a:p>
        </p:txBody>
      </p:sp>
    </p:spTree>
    <p:extLst>
      <p:ext uri="{BB962C8B-B14F-4D97-AF65-F5344CB8AC3E}">
        <p14:creationId xmlns:p14="http://schemas.microsoft.com/office/powerpoint/2010/main" val="345930871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962"/>
            <a:ext cx="9144000" cy="684838"/>
          </a:xfrm>
        </p:spPr>
        <p:txBody>
          <a:bodyPr/>
          <a:lstStyle/>
          <a:p>
            <a:r>
              <a:rPr lang="en-US" sz="3600" dirty="0" smtClean="0"/>
              <a:t>JH </a:t>
            </a:r>
            <a:r>
              <a:rPr lang="en-US" sz="3600" dirty="0"/>
              <a:t>Microarray Data: NSBP1</a:t>
            </a:r>
            <a:endParaRPr lang="en-US" sz="3600" dirty="0"/>
          </a:p>
        </p:txBody>
      </p:sp>
      <p:pic>
        <p:nvPicPr>
          <p:cNvPr id="4" name="Picture 16" descr="SRF_HLine_Grad-1c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685800"/>
            <a:ext cx="9144000" cy="604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2" name="Picture 2" descr="E:\Databases\Attachments\49b109bf6c423e2900822db82bbf07ec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/>
          <a:stretch/>
        </p:blipFill>
        <p:spPr bwMode="auto">
          <a:xfrm>
            <a:off x="348343" y="1828800"/>
            <a:ext cx="8447314" cy="2749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93087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RF_HLine_Grad-1c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19628"/>
            <a:ext cx="9144000" cy="60000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105410" y="1606322"/>
            <a:ext cx="8926830" cy="4445404"/>
            <a:chOff x="1097280" y="1657350"/>
            <a:chExt cx="7934960" cy="3200400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7280" y="1657350"/>
              <a:ext cx="2560320" cy="3200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33800" y="1657350"/>
              <a:ext cx="5298440" cy="3200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6480" y="-22653"/>
            <a:ext cx="8231040" cy="1142039"/>
          </a:xfrm>
        </p:spPr>
        <p:txBody>
          <a:bodyPr/>
          <a:lstStyle/>
          <a:p>
            <a:r>
              <a:rPr lang="en-US" dirty="0" err="1"/>
              <a:t>ATPlite</a:t>
            </a:r>
            <a:r>
              <a:rPr lang="en-US" dirty="0"/>
              <a:t> Assay- Principle</a:t>
            </a:r>
          </a:p>
        </p:txBody>
      </p:sp>
    </p:spTree>
    <p:extLst>
      <p:ext uri="{BB962C8B-B14F-4D97-AF65-F5344CB8AC3E}">
        <p14:creationId xmlns:p14="http://schemas.microsoft.com/office/powerpoint/2010/main" val="9539597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6480" y="-72603"/>
            <a:ext cx="8231040" cy="1142039"/>
          </a:xfrm>
        </p:spPr>
        <p:txBody>
          <a:bodyPr/>
          <a:lstStyle/>
          <a:p>
            <a:r>
              <a:rPr lang="en-US" dirty="0" err="1"/>
              <a:t>PicoGreen</a:t>
            </a:r>
            <a:r>
              <a:rPr lang="en-US" dirty="0"/>
              <a:t> Assay- Principle</a:t>
            </a:r>
          </a:p>
        </p:txBody>
      </p:sp>
      <p:pic>
        <p:nvPicPr>
          <p:cNvPr id="5" name="Content Placeholder 4" descr="PG principle.jp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92" b="61291"/>
          <a:stretch/>
        </p:blipFill>
        <p:spPr>
          <a:xfrm>
            <a:off x="456480" y="993987"/>
            <a:ext cx="8231040" cy="2615565"/>
          </a:xfrm>
        </p:spPr>
      </p:pic>
      <p:pic>
        <p:nvPicPr>
          <p:cNvPr id="4" name="Picture 3" descr="SRF_HLine_Grad-1c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788"/>
            <a:ext cx="9144000" cy="60000"/>
          </a:xfrm>
          <a:prstGeom prst="rect">
            <a:avLst/>
          </a:prstGeom>
        </p:spPr>
      </p:pic>
      <p:pic>
        <p:nvPicPr>
          <p:cNvPr id="6" name="Picture 5" descr="PG specificity.jp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4" t="7748" r="2265" b="12297"/>
          <a:stretch/>
        </p:blipFill>
        <p:spPr>
          <a:xfrm>
            <a:off x="456480" y="3722148"/>
            <a:ext cx="4513848" cy="261613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057523" y="4604368"/>
            <a:ext cx="326109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tx2"/>
                </a:solidFill>
              </a:rPr>
              <a:t>PicoGreen</a:t>
            </a:r>
            <a:r>
              <a:rPr lang="en-US" dirty="0">
                <a:solidFill>
                  <a:schemeClr val="tx2"/>
                </a:solidFill>
              </a:rPr>
              <a:t> binds double-</a:t>
            </a:r>
            <a:r>
              <a:rPr lang="en-US" dirty="0" err="1">
                <a:solidFill>
                  <a:schemeClr val="tx2"/>
                </a:solidFill>
              </a:rPr>
              <a:t>standed</a:t>
            </a:r>
            <a:r>
              <a:rPr lang="en-US" dirty="0">
                <a:solidFill>
                  <a:schemeClr val="tx2"/>
                </a:solidFill>
              </a:rPr>
              <a:t> DNA specifically</a:t>
            </a:r>
          </a:p>
          <a:p>
            <a:r>
              <a:rPr lang="en-US" dirty="0">
                <a:solidFill>
                  <a:schemeClr val="tx2"/>
                </a:solidFill>
              </a:rPr>
              <a:t/>
            </a:r>
            <a:br>
              <a:rPr lang="en-US" dirty="0">
                <a:solidFill>
                  <a:schemeClr val="tx2"/>
                </a:solidFill>
              </a:rPr>
            </a:br>
            <a:r>
              <a:rPr lang="en-US" dirty="0">
                <a:solidFill>
                  <a:schemeClr val="tx2"/>
                </a:solidFill>
              </a:rPr>
              <a:t>This is performed after </a:t>
            </a:r>
            <a:r>
              <a:rPr lang="en-US" dirty="0" err="1">
                <a:solidFill>
                  <a:schemeClr val="tx2"/>
                </a:solidFill>
              </a:rPr>
              <a:t>ATPlite</a:t>
            </a:r>
            <a:r>
              <a:rPr lang="en-US" dirty="0">
                <a:solidFill>
                  <a:schemeClr val="tx2"/>
                </a:solidFill>
              </a:rPr>
              <a:t> 1step assay is completed</a:t>
            </a:r>
          </a:p>
        </p:txBody>
      </p:sp>
    </p:spTree>
    <p:extLst>
      <p:ext uri="{BB962C8B-B14F-4D97-AF65-F5344CB8AC3E}">
        <p14:creationId xmlns:p14="http://schemas.microsoft.com/office/powerpoint/2010/main" val="1961823854"/>
      </p:ext>
    </p:extLst>
  </p:cSld>
  <p:clrMapOvr>
    <a:masterClrMapping/>
  </p:clrMapOvr>
</p:sld>
</file>

<file path=ppt/theme/theme1.xml><?xml version="1.0" encoding="utf-8"?>
<a:theme xmlns:a="http://schemas.openxmlformats.org/drawingml/2006/main" name="SRF_Master_SD-1a">
  <a:themeElements>
    <a:clrScheme name="SRF_Master-1a">
      <a:dk1>
        <a:srgbClr val="004080"/>
      </a:dk1>
      <a:lt1>
        <a:srgbClr val="A5D0E4"/>
      </a:lt1>
      <a:dk2>
        <a:srgbClr val="006895"/>
      </a:dk2>
      <a:lt2>
        <a:srgbClr val="FFFFFE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0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33609</TotalTime>
  <Words>3338</Words>
  <Application>Microsoft Office PowerPoint</Application>
  <PresentationFormat>On-screen Show (4:3)</PresentationFormat>
  <Paragraphs>258</Paragraphs>
  <Slides>73</Slides>
  <Notes>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73</vt:i4>
      </vt:variant>
    </vt:vector>
  </HeadingPairs>
  <TitlesOfParts>
    <vt:vector size="74" baseType="lpstr">
      <vt:lpstr>SRF_Master_SD-1a</vt:lpstr>
      <vt:lpstr>OncoSENS Updates 6/2/2017</vt:lpstr>
      <vt:lpstr>Analysis of CC assays - Dot Blot vs EATR - U2OS gDNA in Henson lysis - 72 h exposure to 0-10,000 nM ATO </vt:lpstr>
      <vt:lpstr>C-circle Detection by Fluorescence Signals (PCR-free) CC EATR Assay</vt:lpstr>
      <vt:lpstr>CC EATR assay-U2OS gDNA-Henson lysis-384wp,Biomek2000- 72 h exposure to 0-10,000 nM ATO-25C-60uL-24h  CC EATR vs CC Dot Blot Results</vt:lpstr>
      <vt:lpstr>CC EATR assay-U2OS gDNA-Henson lysis-384wp,Biomek2000- 72 h exposure to 0-10,000 nM ATO-25C-60uL-24h  CC EATR vs CC Dot Blot Results</vt:lpstr>
      <vt:lpstr>C-circle ExoIII-based EATR Assay: Summary and Future Directions</vt:lpstr>
      <vt:lpstr>Short- vs long-term exposure of cancer cells to ATO (0-10,000 nM vs 156 nM):   ATPlite 1step and PicoGreen Assays</vt:lpstr>
      <vt:lpstr>ATPlite Assay- Principle</vt:lpstr>
      <vt:lpstr>PicoGreen Assay- Principle</vt:lpstr>
      <vt:lpstr>Experimental Setup</vt:lpstr>
      <vt:lpstr>ATP content results</vt:lpstr>
      <vt:lpstr>ATP content results normalized by PicoGreen</vt:lpstr>
      <vt:lpstr>PicoGreen yield results</vt:lpstr>
      <vt:lpstr>Long-term 156 nM ATO treatments – Summary and Next Steps</vt:lpstr>
      <vt:lpstr>Long Term ATO Exposure:  Population Doublings</vt:lpstr>
      <vt:lpstr>TEL&amp;MOR LT ATO Population Doublings</vt:lpstr>
      <vt:lpstr>ALT Long Term ATO Population Doublings</vt:lpstr>
      <vt:lpstr>LT ATO Population Doubling Summary</vt:lpstr>
      <vt:lpstr>C-circle Dot Blot assay – 7 cell line panel – long-term exposure to 156 nM ATO #1 </vt:lpstr>
      <vt:lpstr>C-circle Dot Blot assay – 7 cell line panel – long-term exposure to 156 nM ATO  Alu Reprobe and PicoGreen Assay: gDNA Content Results</vt:lpstr>
      <vt:lpstr>C-circle Dot Blot assay – 7 cell line panel – long-term exposure to 156 nM ATO  PG-normalized C-circle signal: Auto background correction</vt:lpstr>
      <vt:lpstr>C-circle Dot Blot assay – 7 cell line panel – long-term exposure to 156 nM ATO  Alu-normalized C-circle signal: Auto background correction</vt:lpstr>
      <vt:lpstr>C-circle Dot Blot assay – 7 cell line panel – long-term exposure to 156 nM ATO  Alu-normalized C-circle signal: Auto background correction (T-blot Alu)</vt:lpstr>
      <vt:lpstr>Summary, Conclusions, and Next Steps</vt:lpstr>
      <vt:lpstr>C-circle Dot Blot assay – 7 cell line panel – long-term exposure to 156 nM ATO #2  </vt:lpstr>
      <vt:lpstr>C-circle Dot Blot assay – 7 cell line panel – long-term exposure to 156 nM ATO  Alu Reprobe and PicoGreen Assay: gDNA Content Results</vt:lpstr>
      <vt:lpstr>C-circle Dot Blot assay – 7 cell line panel – long-term exposure to 156 nM ATO  PG-normalized C-circle signal: Auto background correction</vt:lpstr>
      <vt:lpstr>C-circle Dot Blot assay – 7 cell line panel – long-term exposure to 156 nM ATO  Alu-normalized C-circle signal: Auto background correction</vt:lpstr>
      <vt:lpstr>C-circle Dot Blot assay – 7 cell line panel – long-term exposure to 156 nM ATO  C-circle levels normalized by PG or Alu were further normalized to HeLa (media only)</vt:lpstr>
      <vt:lpstr>Summary, Conclusions, and Next Steps</vt:lpstr>
      <vt:lpstr>Total Telomeric DNA Dot Blot assay – 7 cell line panel – long-term exposure to 156 nM ATO #1  </vt:lpstr>
      <vt:lpstr>Total Telomeric DNA Dot Blot assay – 7 cell line panel – long-term exposure to 156 nM ATO  Alu Reprobe and PicoGreen Assay: gDNA Content Results</vt:lpstr>
      <vt:lpstr>Total Telomeric DNA Dot Blot assay – 7 cell line panel – long-term exposure to 156 nM ATO  PG-normalized Telomere signal: Auto (top) vs Manual (bottom)</vt:lpstr>
      <vt:lpstr>Total Telomeric DNA Dot Blot assay – 7 cell line panel – long-term exposure to 156 nM ATO  Alu-normalized Telomere signal: Auto (top) vs Manual (bottom)</vt:lpstr>
      <vt:lpstr>Total Telomeric DNA Dot Blot assay – 7 cell line panel – long-term exposure to 156 nM ATO  Telomere signal normalized to HeLa cell line (media only)</vt:lpstr>
      <vt:lpstr>Summary, Conclusions, and Next Steps</vt:lpstr>
      <vt:lpstr>Total Telomeric DNA Dot Blot assay – 7 cell line panel – long-term exposure to 156 nM ATO #2  </vt:lpstr>
      <vt:lpstr>Total Telomeric DNA Dot Blot assay – 7 cell line panel – long-term exposure to 156 nM ATO  Alu Reprobe and PicoGreen Assay: gDNA Content Results</vt:lpstr>
      <vt:lpstr>Total Telomeric DNA Dot Blot assay – 7 cell line panel – long-term exposure to 156 nM ATO  PG-normalized Telomere signal: Auto (top) vs Manual (bottom)</vt:lpstr>
      <vt:lpstr>Total Telomeric DNA Dot Blot assay – 7 cell line panel – long-term exposure to 156 nM ATO  Alu-normalized Telomere signal: Auto (top) vs Manual (bottom)</vt:lpstr>
      <vt:lpstr>Summary, Conclusions, and Next Steps</vt:lpstr>
      <vt:lpstr>Long Term ATO Treatment:  APB Data</vt:lpstr>
      <vt:lpstr>LT ATO Treatment APB Assay</vt:lpstr>
      <vt:lpstr>LT ATO APB Data</vt:lpstr>
      <vt:lpstr>LT ATO Telomere Data</vt:lpstr>
      <vt:lpstr>LT ATO APB Data Summary</vt:lpstr>
      <vt:lpstr>TRAP 5.16.2017</vt:lpstr>
      <vt:lpstr>Telomerase (TRAP) Assay Workflow</vt:lpstr>
      <vt:lpstr>Telomerase (TRAP) Protein Quantification</vt:lpstr>
      <vt:lpstr>BSA Standard Curve Linear to 250 ug/mL</vt:lpstr>
      <vt:lpstr>TRAP Lysate Protein Estimates (ug/uL)</vt:lpstr>
      <vt:lpstr>Telomerase (TRAP) Protocol </vt:lpstr>
      <vt:lpstr>Telomerase Activity is Marginally Reduced by ATO</vt:lpstr>
      <vt:lpstr>TRAP Conclusion</vt:lpstr>
      <vt:lpstr>qPCR Attempt 1 HS 5.21.2017</vt:lpstr>
      <vt:lpstr>CC &amp; Telomere qPCR Assay</vt:lpstr>
      <vt:lpstr>Telomere, RPLP &amp; HBB Standard Curves</vt:lpstr>
      <vt:lpstr>Telomere &amp; CC RPLP Normalization</vt:lpstr>
      <vt:lpstr>Telomere &amp; CC HBB Normalization</vt:lpstr>
      <vt:lpstr>Summary of 1st Telomeric qPCR Assay</vt:lpstr>
      <vt:lpstr>qPCR Attempt 2 HS 5.25.2017</vt:lpstr>
      <vt:lpstr>RPLP Standard Curve (DNA log scale)</vt:lpstr>
      <vt:lpstr>Telo Standard Curve (DNA log scale)</vt:lpstr>
      <vt:lpstr>Telomere &amp; CC Normalized by RPLP</vt:lpstr>
      <vt:lpstr>Summary of 2nd Telomeric qPCR Assay</vt:lpstr>
      <vt:lpstr>Fresh Vs. Frozen U2OS Standard Curve</vt:lpstr>
      <vt:lpstr>Fresh Vs. Frozen Standard Curve Summary</vt:lpstr>
      <vt:lpstr>RPLP Lau Protocol w/ Samples 1st is Best</vt:lpstr>
      <vt:lpstr>RPLP Lau Protocol w/ Samples 1st is Best</vt:lpstr>
      <vt:lpstr>Searching for Optimal Telomere qPCR Protocol</vt:lpstr>
      <vt:lpstr>qPCR Summary</vt:lpstr>
      <vt:lpstr>Jeremy’s Microarray Data</vt:lpstr>
      <vt:lpstr>JH Microarray Data: NSBP1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CC Dot Blot data – U2OS – PicoGreen during RCA step – 0 to 4x</dc:title>
  <dc:creator>Haroldo Silva</dc:creator>
  <cp:lastModifiedBy>David Halvorsen</cp:lastModifiedBy>
  <cp:revision>370</cp:revision>
  <dcterms:created xsi:type="dcterms:W3CDTF">2015-12-16T15:51:55Z</dcterms:created>
  <dcterms:modified xsi:type="dcterms:W3CDTF">2017-06-02T20:16:32Z</dcterms:modified>
</cp:coreProperties>
</file>